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Raleway"/>
      <p:regular r:id="rId70"/>
      <p:bold r:id="rId71"/>
      <p:italic r:id="rId72"/>
      <p:boldItalic r:id="rId73"/>
    </p:embeddedFont>
    <p:embeddedFont>
      <p:font typeface="Lat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aleway-boldItalic.fntdata"/><Relationship Id="rId72" Type="http://schemas.openxmlformats.org/officeDocument/2006/relationships/font" Target="fonts/Raleway-italic.fntdata"/><Relationship Id="rId31" Type="http://schemas.openxmlformats.org/officeDocument/2006/relationships/slide" Target="slides/slide26.xml"/><Relationship Id="rId75" Type="http://schemas.openxmlformats.org/officeDocument/2006/relationships/font" Target="fonts/Lato-bold.fntdata"/><Relationship Id="rId30" Type="http://schemas.openxmlformats.org/officeDocument/2006/relationships/slide" Target="slides/slide25.xml"/><Relationship Id="rId74" Type="http://schemas.openxmlformats.org/officeDocument/2006/relationships/font" Target="fonts/Lato-regular.fntdata"/><Relationship Id="rId33" Type="http://schemas.openxmlformats.org/officeDocument/2006/relationships/slide" Target="slides/slide28.xml"/><Relationship Id="rId77" Type="http://schemas.openxmlformats.org/officeDocument/2006/relationships/font" Target="fonts/Lato-boldItalic.fntdata"/><Relationship Id="rId32" Type="http://schemas.openxmlformats.org/officeDocument/2006/relationships/slide" Target="slides/slide27.xml"/><Relationship Id="rId76" Type="http://schemas.openxmlformats.org/officeDocument/2006/relationships/font" Target="fonts/Lato-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aleway-bold.fntdata"/><Relationship Id="rId70" Type="http://schemas.openxmlformats.org/officeDocument/2006/relationships/font" Target="fonts/Raleway-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8693a373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8693a373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8693a3737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e8693a3737_3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8693a3737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8693a3737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887802a4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887802a4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536036f17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1536036f17_1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887802a4d_7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e887802a4d_7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887802a4d_7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e887802a4d_7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887802a4d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e887802a4d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887802a4d_7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e887802a4d_7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887802a4d_7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887802a4d_7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8693a3737_3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2e8693a3737_3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536036f1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1536036f17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887802a4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e887802a4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887802a4d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887802a4d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887802a4d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887802a4d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887802a4d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e887802a4d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8693a3737_3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2e8693a3737_3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e887802a4d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e887802a4d_1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e8693a3737_3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2e8693a3737_3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e8693a3737_3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e8693a3737_3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e7630169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e7630169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8693a3737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e8693a3737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7630169d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e7630169d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e7630169d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e7630169d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7630169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7630169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e7630169d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e7630169d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7630169d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e7630169d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7630169d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e7630169d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e7630169d6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e7630169d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e7630169d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e7630169d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e7630169d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e7630169d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e7630169d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e7630169d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8693a3737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e8693a3737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e7630169d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e7630169d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e7630169d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e7630169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e7630169d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e7630169d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e7630169d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e7630169d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e7630169d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e7630169d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e7630169d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e7630169d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e7630169d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e7630169d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e7630169d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e7630169d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e7630169d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e7630169d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e7630169d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e7630169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887802a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887802a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e7630169d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e7630169d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e7630169d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e7630169d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630169d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e7630169d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e7630169d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e7630169d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e7630169d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e7630169d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630169d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e7630169d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e7630169d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e7630169d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e7630169d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e7630169d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e7630169d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e7630169d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e7630169d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e7630169d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8693a3737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e8693a3737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e7630169d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e7630169d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e7630169d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e7630169d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e7630169d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e7630169d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e7630169d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e7630169d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8693a373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e8693a3737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887802a4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887802a4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8693a373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e8693a373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0" Type="http://schemas.openxmlformats.org/officeDocument/2006/relationships/hyperlink" Target="https://en.wikipedia.org/wiki/Blood_plasma" TargetMode="External"/><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s://en.wikipedia.org/wiki/Definite_integral" TargetMode="External"/><Relationship Id="rId4" Type="http://schemas.openxmlformats.org/officeDocument/2006/relationships/hyperlink" Target="https://en.wikipedia.org/wiki/Definite_integral" TargetMode="External"/><Relationship Id="rId9" Type="http://schemas.openxmlformats.org/officeDocument/2006/relationships/hyperlink" Target="https://en.wikipedia.org/wiki/Blood_plasma" TargetMode="External"/><Relationship Id="rId5" Type="http://schemas.openxmlformats.org/officeDocument/2006/relationships/hyperlink" Target="https://en.wikipedia.org/wiki/Concentration" TargetMode="External"/><Relationship Id="rId6" Type="http://schemas.openxmlformats.org/officeDocument/2006/relationships/hyperlink" Target="https://en.wikipedia.org/wiki/Concentration" TargetMode="External"/><Relationship Id="rId7" Type="http://schemas.openxmlformats.org/officeDocument/2006/relationships/hyperlink" Target="https://en.wikipedia.org/wiki/Drug" TargetMode="External"/><Relationship Id="rId8" Type="http://schemas.openxmlformats.org/officeDocument/2006/relationships/hyperlink" Target="https://en.wikipedia.org/wiki/Dru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a:t>Interpretability Methods to Create White-Box Models.</a:t>
            </a:r>
            <a:endParaRPr b="0"/>
          </a:p>
        </p:txBody>
      </p:sp>
      <p:sp>
        <p:nvSpPr>
          <p:cNvPr id="177" name="Google Shape;177;p1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Abdelrahman Ahmed, Jacob Okello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452600" y="5755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Methodology</a:t>
            </a:r>
            <a:endParaRPr/>
          </a:p>
        </p:txBody>
      </p:sp>
      <p:sp>
        <p:nvSpPr>
          <p:cNvPr id="230" name="Google Shape;230;p27"/>
          <p:cNvSpPr txBox="1"/>
          <p:nvPr>
            <p:ph idx="1" type="body"/>
          </p:nvPr>
        </p:nvSpPr>
        <p:spPr>
          <a:xfrm>
            <a:off x="262275" y="1376950"/>
            <a:ext cx="8786100" cy="368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27764"/>
              <a:buNone/>
            </a:pPr>
            <a:r>
              <a:rPr b="1" lang="en-GB" sz="1100">
                <a:solidFill>
                  <a:srgbClr val="000000"/>
                </a:solidFill>
                <a:latin typeface="Arial"/>
                <a:ea typeface="Arial"/>
                <a:cs typeface="Arial"/>
                <a:sym typeface="Arial"/>
              </a:rPr>
              <a:t>Column Generation (CG):</a:t>
            </a:r>
            <a:endParaRPr b="1" sz="1100">
              <a:solidFill>
                <a:srgbClr val="000000"/>
              </a:solidFill>
              <a:latin typeface="Arial"/>
              <a:ea typeface="Arial"/>
              <a:cs typeface="Arial"/>
              <a:sym typeface="Arial"/>
            </a:endParaRPr>
          </a:p>
          <a:p>
            <a:pPr indent="-293243" lvl="0" marL="457200" rtl="0" algn="l">
              <a:lnSpc>
                <a:spcPct val="115000"/>
              </a:lnSpc>
              <a:spcBef>
                <a:spcPts val="1200"/>
              </a:spcBef>
              <a:spcAft>
                <a:spcPts val="0"/>
              </a:spcAft>
              <a:buClr>
                <a:srgbClr val="000000"/>
              </a:buClr>
              <a:buSzPct val="100000"/>
              <a:buFont typeface="Arial"/>
              <a:buChar char="●"/>
            </a:pPr>
            <a:r>
              <a:rPr lang="en-GB" sz="1100">
                <a:solidFill>
                  <a:srgbClr val="000000"/>
                </a:solidFill>
                <a:latin typeface="Arial"/>
                <a:ea typeface="Arial"/>
                <a:cs typeface="Arial"/>
                <a:sym typeface="Arial"/>
              </a:rPr>
              <a:t>CG is a technique for iteratively adding new rules to the model. It helps in efficiently searching a large rule space and selecting the most relevant rules on-the-fly.</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ct val="127764"/>
              <a:buNone/>
            </a:pPr>
            <a:r>
              <a:rPr b="1" lang="en-GB" sz="1100">
                <a:solidFill>
                  <a:srgbClr val="000000"/>
                </a:solidFill>
                <a:latin typeface="Arial"/>
                <a:ea typeface="Arial"/>
                <a:cs typeface="Arial"/>
                <a:sym typeface="Arial"/>
              </a:rPr>
              <a:t>Used to search the rule space and generate useful rules on-demand.</a:t>
            </a:r>
            <a:endParaRPr b="1" sz="1100">
              <a:solidFill>
                <a:srgbClr val="000000"/>
              </a:solidFill>
              <a:latin typeface="Arial"/>
              <a:ea typeface="Arial"/>
              <a:cs typeface="Arial"/>
              <a:sym typeface="Arial"/>
            </a:endParaRPr>
          </a:p>
          <a:p>
            <a:pPr indent="-293243" lvl="0" marL="457200" rtl="0" algn="l">
              <a:lnSpc>
                <a:spcPct val="115000"/>
              </a:lnSpc>
              <a:spcBef>
                <a:spcPts val="1200"/>
              </a:spcBef>
              <a:spcAft>
                <a:spcPts val="0"/>
              </a:spcAft>
              <a:buClr>
                <a:srgbClr val="000000"/>
              </a:buClr>
              <a:buSzPct val="100000"/>
              <a:buFont typeface="Arial"/>
              <a:buChar char="●"/>
            </a:pPr>
            <a:r>
              <a:rPr lang="en-GB" sz="1100">
                <a:solidFill>
                  <a:srgbClr val="000000"/>
                </a:solidFill>
                <a:latin typeface="Arial"/>
                <a:ea typeface="Arial"/>
                <a:cs typeface="Arial"/>
                <a:sym typeface="Arial"/>
              </a:rPr>
              <a:t>Instead of starting with a predefined set of rules, CG finds and adds rules as needed, improving the model's adaptability.</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ct val="127764"/>
              <a:buNone/>
            </a:pPr>
            <a:r>
              <a:rPr b="1" lang="en-GB" sz="1100">
                <a:solidFill>
                  <a:srgbClr val="000000"/>
                </a:solidFill>
                <a:latin typeface="Arial"/>
                <a:ea typeface="Arial"/>
                <a:cs typeface="Arial"/>
                <a:sym typeface="Arial"/>
              </a:rPr>
              <a:t>GLM is re-fit as rules are generated, allowing existing rules to be reweighted or discarded.</a:t>
            </a:r>
            <a:endParaRPr b="1" sz="1100">
              <a:solidFill>
                <a:srgbClr val="000000"/>
              </a:solidFill>
              <a:latin typeface="Arial"/>
              <a:ea typeface="Arial"/>
              <a:cs typeface="Arial"/>
              <a:sym typeface="Arial"/>
            </a:endParaRPr>
          </a:p>
          <a:p>
            <a:pPr indent="-293243" lvl="0" marL="457200" rtl="0" algn="l">
              <a:lnSpc>
                <a:spcPct val="115000"/>
              </a:lnSpc>
              <a:spcBef>
                <a:spcPts val="1200"/>
              </a:spcBef>
              <a:spcAft>
                <a:spcPts val="0"/>
              </a:spcAft>
              <a:buClr>
                <a:srgbClr val="000000"/>
              </a:buClr>
              <a:buSzPct val="100000"/>
              <a:buFont typeface="Arial"/>
              <a:buChar char="●"/>
            </a:pPr>
            <a:r>
              <a:rPr lang="en-GB" sz="1100">
                <a:solidFill>
                  <a:srgbClr val="000000"/>
                </a:solidFill>
                <a:latin typeface="Arial"/>
                <a:ea typeface="Arial"/>
                <a:cs typeface="Arial"/>
                <a:sym typeface="Arial"/>
              </a:rPr>
              <a:t>The model is continuously updated with new rules, ensuring that it remains optimal and discards any redundant or less useful rules.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ct val="127764"/>
              <a:buNone/>
            </a:pPr>
            <a:r>
              <a:rPr b="1" lang="en-GB" sz="1100">
                <a:solidFill>
                  <a:srgbClr val="000000"/>
                </a:solidFill>
                <a:latin typeface="Arial"/>
                <a:ea typeface="Arial"/>
                <a:cs typeface="Arial"/>
                <a:sym typeface="Arial"/>
              </a:rPr>
              <a:t>Integer Programming &amp; Heuristics:</a:t>
            </a:r>
            <a:endParaRPr b="1" sz="1100">
              <a:solidFill>
                <a:srgbClr val="000000"/>
              </a:solidFill>
              <a:latin typeface="Arial"/>
              <a:ea typeface="Arial"/>
              <a:cs typeface="Arial"/>
              <a:sym typeface="Arial"/>
            </a:endParaRPr>
          </a:p>
          <a:p>
            <a:pPr indent="-293243" lvl="0" marL="457200" rtl="0" algn="l">
              <a:lnSpc>
                <a:spcPct val="115000"/>
              </a:lnSpc>
              <a:spcBef>
                <a:spcPts val="1200"/>
              </a:spcBef>
              <a:spcAft>
                <a:spcPts val="0"/>
              </a:spcAft>
              <a:buClr>
                <a:srgbClr val="000000"/>
              </a:buClr>
              <a:buSzPct val="100000"/>
              <a:buFont typeface="Arial"/>
              <a:buChar char="●"/>
            </a:pPr>
            <a:r>
              <a:rPr lang="en-GB" sz="1100">
                <a:solidFill>
                  <a:srgbClr val="000000"/>
                </a:solidFill>
                <a:latin typeface="Arial"/>
                <a:ea typeface="Arial"/>
                <a:cs typeface="Arial"/>
                <a:sym typeface="Arial"/>
              </a:rPr>
              <a:t>Solving the CG subproblem can be complex, so we use advanced techniques like integer programming or heuristics to find solutions efficiently.</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ct val="127764"/>
              <a:buNone/>
            </a:pPr>
            <a:r>
              <a:rPr b="1" lang="en-GB" sz="1100">
                <a:solidFill>
                  <a:srgbClr val="000000"/>
                </a:solidFill>
                <a:latin typeface="Arial"/>
                <a:ea typeface="Arial"/>
                <a:cs typeface="Arial"/>
                <a:sym typeface="Arial"/>
              </a:rPr>
              <a:t>CG subproblem solved using integer programming or heuristic optimizing the same objective.</a:t>
            </a:r>
            <a:endParaRPr b="1" sz="1100">
              <a:solidFill>
                <a:srgbClr val="000000"/>
              </a:solidFill>
              <a:latin typeface="Arial"/>
              <a:ea typeface="Arial"/>
              <a:cs typeface="Arial"/>
              <a:sym typeface="Arial"/>
            </a:endParaRPr>
          </a:p>
          <a:p>
            <a:pPr indent="-293243" lvl="0" marL="457200" rtl="0" algn="l">
              <a:lnSpc>
                <a:spcPct val="115000"/>
              </a:lnSpc>
              <a:spcBef>
                <a:spcPts val="1200"/>
              </a:spcBef>
              <a:spcAft>
                <a:spcPts val="0"/>
              </a:spcAft>
              <a:buClr>
                <a:srgbClr val="000000"/>
              </a:buClr>
              <a:buSzPct val="100000"/>
              <a:buFont typeface="Arial"/>
              <a:buChar char="●"/>
            </a:pPr>
            <a:r>
              <a:rPr lang="en-GB" sz="1100">
                <a:solidFill>
                  <a:srgbClr val="000000"/>
                </a:solidFill>
                <a:latin typeface="Arial"/>
                <a:ea typeface="Arial"/>
                <a:cs typeface="Arial"/>
                <a:sym typeface="Arial"/>
              </a:rPr>
              <a:t>These methods help in finding the best possible rules quickly, even within a vast search space.</a:t>
            </a:r>
            <a:endParaRPr sz="1100">
              <a:solidFill>
                <a:srgbClr val="000000"/>
              </a:solidFill>
              <a:latin typeface="Arial"/>
              <a:ea typeface="Arial"/>
              <a:cs typeface="Arial"/>
              <a:sym typeface="Arial"/>
            </a:endParaRPr>
          </a:p>
          <a:p>
            <a:pPr indent="0" lvl="0" marL="0" rtl="0" algn="l">
              <a:lnSpc>
                <a:spcPct val="115000"/>
              </a:lnSpc>
              <a:spcBef>
                <a:spcPts val="1200"/>
              </a:spcBef>
              <a:spcAft>
                <a:spcPts val="1200"/>
              </a:spcAft>
              <a:buSzPct val="108108"/>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394325" y="590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236" name="Google Shape;236;p28"/>
          <p:cNvSpPr txBox="1"/>
          <p:nvPr>
            <p:ph idx="1" type="body"/>
          </p:nvPr>
        </p:nvSpPr>
        <p:spPr>
          <a:xfrm>
            <a:off x="226750" y="1357625"/>
            <a:ext cx="8625000" cy="3574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p>
          <a:p>
            <a:pPr indent="0" lvl="0" marL="457200" rtl="0" algn="l">
              <a:spcBef>
                <a:spcPts val="1600"/>
              </a:spcBef>
              <a:spcAft>
                <a:spcPts val="0"/>
              </a:spcAft>
              <a:buNone/>
            </a:pPr>
            <a:r>
              <a:t/>
            </a:r>
            <a:endParaRPr sz="1200"/>
          </a:p>
          <a:p>
            <a:pPr indent="-304800" lvl="0" marL="457200" rtl="0" algn="l">
              <a:spcBef>
                <a:spcPts val="1600"/>
              </a:spcBef>
              <a:spcAft>
                <a:spcPts val="0"/>
              </a:spcAft>
              <a:buSzPts val="1200"/>
              <a:buChar char="●"/>
            </a:pPr>
            <a:r>
              <a:rPr lang="en-GB" sz="1200"/>
              <a:t>They tested their methods using logistic and linear regression </a:t>
            </a:r>
            <a:r>
              <a:rPr b="1" lang="en-GB" sz="1200"/>
              <a:t>(types of models commonly used in statistics and machine learning).</a:t>
            </a:r>
            <a:endParaRPr b="1" sz="1200"/>
          </a:p>
          <a:p>
            <a:pPr indent="-304800" lvl="0" marL="457200" rtl="0" algn="l">
              <a:spcBef>
                <a:spcPts val="1600"/>
              </a:spcBef>
              <a:spcAft>
                <a:spcPts val="0"/>
              </a:spcAft>
              <a:buSzPts val="1200"/>
              <a:buChar char="●"/>
            </a:pPr>
            <a:r>
              <a:rPr lang="en-GB" sz="1200"/>
              <a:t>Their methods performed better in terms of balancing accuracy and complexity compared to other rule-based or existing rule ensemble algorithms.</a:t>
            </a:r>
            <a:endParaRPr sz="1200"/>
          </a:p>
          <a:p>
            <a:pPr indent="-304800" lvl="0" marL="457200" rtl="0" algn="l">
              <a:spcBef>
                <a:spcPts val="1600"/>
              </a:spcBef>
              <a:spcAft>
                <a:spcPts val="1600"/>
              </a:spcAft>
              <a:buSzPts val="1200"/>
              <a:buChar char="●"/>
            </a:pPr>
            <a:r>
              <a:rPr b="1" lang="en-GB"/>
              <a:t>In simpler terms, GLMs </a:t>
            </a:r>
            <a:r>
              <a:rPr lang="en-GB"/>
              <a:t>found a clever way to build models that are both accurate and easy to understand by using rules, and they tested these methods to show that they work better than other methods out there.</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408000" y="563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Generalized Linear Rule Models</a:t>
            </a:r>
            <a:endParaRPr/>
          </a:p>
        </p:txBody>
      </p:sp>
      <p:sp>
        <p:nvSpPr>
          <p:cNvPr id="242" name="Google Shape;242;p29"/>
          <p:cNvSpPr txBox="1"/>
          <p:nvPr>
            <p:ph idx="1" type="body"/>
          </p:nvPr>
        </p:nvSpPr>
        <p:spPr>
          <a:xfrm>
            <a:off x="408000" y="2108300"/>
            <a:ext cx="7688700" cy="2529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Problem Context</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Objective</a:t>
            </a:r>
            <a:r>
              <a:rPr lang="en-GB" sz="1100">
                <a:solidFill>
                  <a:srgbClr val="000000"/>
                </a:solidFill>
                <a:latin typeface="Arial"/>
                <a:ea typeface="Arial"/>
                <a:cs typeface="Arial"/>
                <a:sym typeface="Arial"/>
              </a:rPr>
              <a:t>: </a:t>
            </a:r>
            <a:r>
              <a:rPr lang="en-GB" sz="1100">
                <a:solidFill>
                  <a:schemeClr val="dk2"/>
                </a:solidFill>
              </a:rPr>
              <a:t>We consider the standard supervised learning problem of predicting a target variable Y ∈ Y using input features X = (X1, . . . , Xd).</a:t>
            </a:r>
            <a:endParaRPr sz="1100">
              <a:solidFill>
                <a:schemeClr val="dk2"/>
              </a:solidFil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Data</a:t>
            </a:r>
            <a:r>
              <a:rPr lang="en-GB" sz="1100">
                <a:solidFill>
                  <a:srgbClr val="000000"/>
                </a:solidFill>
                <a:latin typeface="Arial"/>
                <a:ea typeface="Arial"/>
                <a:cs typeface="Arial"/>
                <a:sym typeface="Arial"/>
              </a:rPr>
              <a:t>: </a:t>
            </a:r>
            <a:r>
              <a:rPr lang="en-GB" sz="1100">
                <a:solidFill>
                  <a:schemeClr val="dk2"/>
                </a:solidFill>
              </a:rPr>
              <a:t>training dataset of samples (xi , yi), xi = (xi1, . . . , xid), i = 1, . . . , n.</a:t>
            </a:r>
            <a:endParaRPr sz="1100">
              <a:solidFill>
                <a:schemeClr val="dk2"/>
              </a:solidFill>
            </a:endParaRPr>
          </a:p>
          <a:p>
            <a:pPr indent="-298450" lvl="0" marL="457200" rtl="0" algn="l">
              <a:spcBef>
                <a:spcPts val="0"/>
              </a:spcBef>
              <a:spcAft>
                <a:spcPts val="0"/>
              </a:spcAft>
              <a:buClr>
                <a:schemeClr val="dk2"/>
              </a:buClr>
              <a:buSzPts val="1100"/>
              <a:buChar char="-"/>
            </a:pPr>
            <a:r>
              <a:rPr lang="en-GB" sz="1100">
                <a:solidFill>
                  <a:schemeClr val="dk2"/>
                </a:solidFill>
              </a:rPr>
              <a:t>The output space Y may be discrete or continuous.</a:t>
            </a:r>
            <a:endParaRPr sz="1100">
              <a:solidFill>
                <a:schemeClr val="dk2"/>
              </a:solidFill>
            </a:endParaRPr>
          </a:p>
          <a:p>
            <a:pPr indent="-298450" lvl="0" marL="457200" rtl="0" algn="l">
              <a:spcBef>
                <a:spcPts val="0"/>
              </a:spcBef>
              <a:spcAft>
                <a:spcPts val="0"/>
              </a:spcAft>
              <a:buClr>
                <a:schemeClr val="dk2"/>
              </a:buClr>
              <a:buSzPts val="1100"/>
              <a:buChar char="-"/>
            </a:pPr>
            <a:r>
              <a:rPr lang="en-GB" sz="1100">
                <a:solidFill>
                  <a:schemeClr val="dk2"/>
                </a:solidFill>
              </a:rPr>
              <a:t>We assume that all features Xj have been binarized to take values in {0, 1}.</a:t>
            </a:r>
            <a:endParaRPr sz="1100">
              <a:solidFill>
                <a:schemeClr val="dk2"/>
              </a:solidFill>
            </a:endParaRPr>
          </a:p>
          <a:p>
            <a:pPr indent="0" lvl="0" marL="0" rtl="0" algn="l">
              <a:spcBef>
                <a:spcPts val="1600"/>
              </a:spcBef>
              <a:spcAft>
                <a:spcPts val="0"/>
              </a:spcAft>
              <a:buNone/>
            </a:pPr>
            <a:r>
              <a:rPr lang="en-GB" sz="1100">
                <a:solidFill>
                  <a:schemeClr val="dk2"/>
                </a:solidFill>
              </a:rPr>
              <a:t>The goal is to predict a target variable Y using input features X=(X1,…,Xd). The relationship between Y and X is modeled using Generalized Linear Models (GLMs) which follow an exponential family distribution.</a:t>
            </a:r>
            <a:endParaRPr sz="1100">
              <a:solidFill>
                <a:schemeClr val="dk2"/>
              </a:solidFill>
            </a:endParaRPr>
          </a:p>
          <a:p>
            <a:pPr indent="0" lvl="0" marL="0" rtl="0" algn="l">
              <a:spcBef>
                <a:spcPts val="1600"/>
              </a:spcBef>
              <a:spcAft>
                <a:spcPts val="0"/>
              </a:spcAft>
              <a:buNone/>
            </a:pPr>
            <a:r>
              <a:t/>
            </a:r>
            <a:endParaRPr sz="1100">
              <a:solidFill>
                <a:schemeClr val="dk2"/>
              </a:solidFill>
            </a:endParaRPr>
          </a:p>
          <a:p>
            <a:pPr indent="0" lvl="0" marL="0" rtl="0" algn="l">
              <a:spcBef>
                <a:spcPts val="1600"/>
              </a:spcBef>
              <a:spcAft>
                <a:spcPts val="1600"/>
              </a:spcAft>
              <a:buNone/>
            </a:pPr>
            <a:r>
              <a:t/>
            </a:r>
            <a:endParaRPr sz="11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440125" y="5471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SzPts val="2600"/>
              <a:buNone/>
            </a:pPr>
            <a:r>
              <a:rPr lang="en-GB" sz="1800">
                <a:solidFill>
                  <a:srgbClr val="000000"/>
                </a:solidFill>
                <a:latin typeface="Arial"/>
                <a:ea typeface="Arial"/>
                <a:cs typeface="Arial"/>
                <a:sym typeface="Arial"/>
              </a:rPr>
              <a:t>Exponential Family Distribution</a:t>
            </a:r>
            <a:endParaRPr sz="1800"/>
          </a:p>
        </p:txBody>
      </p:sp>
      <p:sp>
        <p:nvSpPr>
          <p:cNvPr id="248" name="Google Shape;248;p30"/>
          <p:cNvSpPr txBox="1"/>
          <p:nvPr>
            <p:ph idx="1" type="body"/>
          </p:nvPr>
        </p:nvSpPr>
        <p:spPr>
          <a:xfrm>
            <a:off x="239250" y="1535050"/>
            <a:ext cx="8665500" cy="348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300"/>
              <a:buNone/>
            </a:pPr>
            <a:r>
              <a:rPr lang="en-GB" sz="1000">
                <a:solidFill>
                  <a:srgbClr val="000000"/>
                </a:solidFill>
                <a:latin typeface="Arial"/>
                <a:ea typeface="Arial"/>
                <a:cs typeface="Arial"/>
                <a:sym typeface="Arial"/>
              </a:rPr>
              <a:t>For a </a:t>
            </a:r>
            <a:r>
              <a:rPr b="1" lang="en-GB" sz="1000">
                <a:solidFill>
                  <a:srgbClr val="000000"/>
                </a:solidFill>
                <a:latin typeface="Arial"/>
                <a:ea typeface="Arial"/>
                <a:cs typeface="Arial"/>
                <a:sym typeface="Arial"/>
              </a:rPr>
              <a:t>GLM</a:t>
            </a:r>
            <a:r>
              <a:rPr lang="en-GB" sz="1000">
                <a:solidFill>
                  <a:srgbClr val="000000"/>
                </a:solidFill>
                <a:latin typeface="Arial"/>
                <a:ea typeface="Arial"/>
                <a:cs typeface="Arial"/>
                <a:sym typeface="Arial"/>
              </a:rPr>
              <a:t>, the target variable Y conditioned on X follows an exponential family distribution:   </a:t>
            </a:r>
            <a:r>
              <a:rPr b="1" lang="en-GB" sz="1000">
                <a:solidFill>
                  <a:srgbClr val="000000"/>
                </a:solidFill>
                <a:latin typeface="Arial"/>
                <a:ea typeface="Arial"/>
                <a:cs typeface="Arial"/>
                <a:sym typeface="Arial"/>
              </a:rPr>
              <a:t>Mathematical Formulation</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lang="en-GB" sz="1000">
                <a:solidFill>
                  <a:srgbClr val="000000"/>
                </a:solidFill>
                <a:latin typeface="Arial"/>
                <a:ea typeface="Arial"/>
                <a:cs typeface="Arial"/>
                <a:sym typeface="Arial"/>
              </a:rPr>
              <a:t>		</a:t>
            </a:r>
            <a:r>
              <a:rPr b="1" lang="en-GB" sz="1000">
                <a:solidFill>
                  <a:srgbClr val="000000"/>
                </a:solidFill>
                <a:latin typeface="Arial"/>
                <a:ea typeface="Arial"/>
                <a:cs typeface="Arial"/>
                <a:sym typeface="Arial"/>
              </a:rPr>
              <a:t>Exponential Family</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457200" lvl="0" marL="457200" rtl="0" algn="l">
              <a:lnSpc>
                <a:spcPct val="115000"/>
              </a:lnSpc>
              <a:spcBef>
                <a:spcPts val="1200"/>
              </a:spcBef>
              <a:spcAft>
                <a:spcPts val="0"/>
              </a:spcAft>
              <a:buSzPts val="1300"/>
              <a:buNone/>
            </a:pPr>
            <a:r>
              <a:rPr b="1" lang="en-GB" sz="1000">
                <a:solidFill>
                  <a:srgbClr val="000000"/>
                </a:solidFill>
                <a:latin typeface="Arial"/>
                <a:ea typeface="Arial"/>
                <a:cs typeface="Arial"/>
                <a:sym typeface="Arial"/>
              </a:rPr>
              <a:t>Variables</a:t>
            </a:r>
            <a:r>
              <a:rPr lang="en-GB" sz="1000">
                <a:solidFill>
                  <a:srgbClr val="000000"/>
                </a:solidFill>
                <a:latin typeface="Arial"/>
                <a:ea typeface="Arial"/>
                <a:cs typeface="Arial"/>
                <a:sym typeface="Arial"/>
              </a:rPr>
              <a:t>: Denote by  </a:t>
            </a:r>
            <a:r>
              <a:rPr b="1" lang="en-GB" sz="1000">
                <a:solidFill>
                  <a:srgbClr val="000000"/>
                </a:solidFill>
                <a:latin typeface="Arial"/>
                <a:ea typeface="Arial"/>
                <a:cs typeface="Arial"/>
                <a:sym typeface="Arial"/>
              </a:rPr>
              <a:t>Ak</a:t>
            </a:r>
            <a:r>
              <a:rPr lang="en-GB" sz="1000">
                <a:solidFill>
                  <a:srgbClr val="000000"/>
                </a:solidFill>
                <a:latin typeface="Arial"/>
                <a:ea typeface="Arial"/>
                <a:cs typeface="Arial"/>
                <a:sym typeface="Arial"/>
              </a:rPr>
              <a:t> the variable corresponds to conjunction</a:t>
            </a:r>
            <a:r>
              <a:rPr b="1" lang="en-GB" sz="1000">
                <a:solidFill>
                  <a:srgbClr val="000000"/>
                </a:solidFill>
                <a:latin typeface="Arial"/>
                <a:ea typeface="Arial"/>
                <a:cs typeface="Arial"/>
                <a:sym typeface="Arial"/>
              </a:rPr>
              <a:t> </a:t>
            </a:r>
            <a:r>
              <a:rPr lang="en-GB" sz="1000">
                <a:solidFill>
                  <a:srgbClr val="000000"/>
                </a:solidFill>
                <a:latin typeface="Arial"/>
                <a:ea typeface="Arial"/>
                <a:cs typeface="Arial"/>
                <a:sym typeface="Arial"/>
              </a:rPr>
              <a:t>k ∈ </a:t>
            </a:r>
            <a:r>
              <a:rPr b="1" lang="en-GB" sz="1000">
                <a:solidFill>
                  <a:srgbClr val="000000"/>
                </a:solidFill>
                <a:latin typeface="Arial"/>
                <a:ea typeface="Arial"/>
                <a:cs typeface="Arial"/>
                <a:sym typeface="Arial"/>
              </a:rPr>
              <a:t>K</a:t>
            </a:r>
            <a:r>
              <a:rPr lang="en-GB" sz="1000">
                <a:solidFill>
                  <a:srgbClr val="000000"/>
                </a:solidFill>
                <a:latin typeface="Arial"/>
                <a:ea typeface="Arial"/>
                <a:cs typeface="Arial"/>
                <a:sym typeface="Arial"/>
              </a:rPr>
              <a:t>.   - </a:t>
            </a:r>
            <a:endParaRPr sz="10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lang="en-GB" sz="1000">
                <a:solidFill>
                  <a:srgbClr val="000000"/>
                </a:solidFill>
                <a:latin typeface="Arial"/>
                <a:ea typeface="Arial"/>
                <a:cs typeface="Arial"/>
                <a:sym typeface="Arial"/>
              </a:rPr>
              <a:t>Here, </a:t>
            </a:r>
            <a:r>
              <a:rPr b="1" lang="en-GB" sz="1000">
                <a:solidFill>
                  <a:srgbClr val="000000"/>
                </a:solidFill>
                <a:latin typeface="Arial"/>
                <a:ea typeface="Arial"/>
                <a:cs typeface="Arial"/>
                <a:sym typeface="Arial"/>
              </a:rPr>
              <a:t>Y</a:t>
            </a:r>
            <a:r>
              <a:rPr lang="en-GB" sz="1000">
                <a:solidFill>
                  <a:srgbClr val="000000"/>
                </a:solidFill>
                <a:latin typeface="Arial"/>
                <a:ea typeface="Arial"/>
                <a:cs typeface="Arial"/>
                <a:sym typeface="Arial"/>
              </a:rPr>
              <a:t> conditioned on </a:t>
            </a:r>
            <a:r>
              <a:rPr b="1" lang="en-GB" sz="1000">
                <a:solidFill>
                  <a:srgbClr val="000000"/>
                </a:solidFill>
                <a:latin typeface="Arial"/>
                <a:ea typeface="Arial"/>
                <a:cs typeface="Arial"/>
                <a:sym typeface="Arial"/>
              </a:rPr>
              <a:t>X</a:t>
            </a:r>
            <a:r>
              <a:rPr lang="en-GB" sz="1000">
                <a:solidFill>
                  <a:srgbClr val="000000"/>
                </a:solidFill>
                <a:latin typeface="Arial"/>
                <a:ea typeface="Arial"/>
                <a:cs typeface="Arial"/>
                <a:sym typeface="Arial"/>
              </a:rPr>
              <a:t> follows an exponential family distribution, where </a:t>
            </a:r>
            <a:r>
              <a:rPr b="1" lang="en-GB" sz="1000">
                <a:solidFill>
                  <a:srgbClr val="000000"/>
                </a:solidFill>
                <a:latin typeface="Arial"/>
                <a:ea typeface="Arial"/>
                <a:cs typeface="Arial"/>
                <a:sym typeface="Arial"/>
              </a:rPr>
              <a:t>η</a:t>
            </a:r>
            <a:r>
              <a:rPr lang="en-GB" sz="1000">
                <a:solidFill>
                  <a:srgbClr val="000000"/>
                </a:solidFill>
                <a:latin typeface="Arial"/>
                <a:ea typeface="Arial"/>
                <a:cs typeface="Arial"/>
                <a:sym typeface="Arial"/>
              </a:rPr>
              <a:t> is the </a:t>
            </a:r>
            <a:r>
              <a:rPr b="1" lang="en-GB" sz="1000">
                <a:solidFill>
                  <a:srgbClr val="000000"/>
                </a:solidFill>
                <a:latin typeface="Arial"/>
                <a:ea typeface="Arial"/>
                <a:cs typeface="Arial"/>
                <a:sym typeface="Arial"/>
              </a:rPr>
              <a:t>canonical parameter</a:t>
            </a:r>
            <a:r>
              <a:rPr lang="en-GB" sz="1000">
                <a:solidFill>
                  <a:srgbClr val="000000"/>
                </a:solidFill>
                <a:latin typeface="Arial"/>
                <a:ea typeface="Arial"/>
                <a:cs typeface="Arial"/>
                <a:sym typeface="Arial"/>
              </a:rPr>
              <a:t> and </a:t>
            </a:r>
            <a:r>
              <a:rPr b="1" lang="en-GB" sz="1000">
                <a:solidFill>
                  <a:srgbClr val="000000"/>
                </a:solidFill>
                <a:latin typeface="Arial"/>
                <a:ea typeface="Arial"/>
                <a:cs typeface="Arial"/>
                <a:sym typeface="Arial"/>
              </a:rPr>
              <a:t>Φ(η)</a:t>
            </a:r>
            <a:r>
              <a:rPr lang="en-GB" sz="1000">
                <a:solidFill>
                  <a:srgbClr val="000000"/>
                </a:solidFill>
                <a:latin typeface="Arial"/>
                <a:ea typeface="Arial"/>
                <a:cs typeface="Arial"/>
                <a:sym typeface="Arial"/>
              </a:rPr>
              <a:t> is the </a:t>
            </a:r>
            <a:r>
              <a:rPr b="1" lang="en-GB" sz="1000">
                <a:solidFill>
                  <a:srgbClr val="000000"/>
                </a:solidFill>
                <a:latin typeface="Arial"/>
                <a:ea typeface="Arial"/>
                <a:cs typeface="Arial"/>
                <a:sym typeface="Arial"/>
              </a:rPr>
              <a:t>log-partition function</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0" lvl="0" marL="457200" rtl="0" algn="l">
              <a:lnSpc>
                <a:spcPct val="115000"/>
              </a:lnSpc>
              <a:spcBef>
                <a:spcPts val="1200"/>
              </a:spcBef>
              <a:spcAft>
                <a:spcPts val="0"/>
              </a:spcAft>
              <a:buSzPts val="1300"/>
              <a:buNone/>
            </a:pPr>
            <a:r>
              <a:rPr b="1" lang="en-GB" sz="1000">
                <a:solidFill>
                  <a:srgbClr val="000000"/>
                </a:solidFill>
                <a:latin typeface="Arial"/>
                <a:ea typeface="Arial"/>
                <a:cs typeface="Arial"/>
                <a:sym typeface="Arial"/>
              </a:rPr>
              <a:t>h(y)</a:t>
            </a:r>
            <a:r>
              <a:rPr lang="en-GB" sz="1000">
                <a:solidFill>
                  <a:srgbClr val="000000"/>
                </a:solidFill>
                <a:latin typeface="Arial"/>
                <a:ea typeface="Arial"/>
                <a:cs typeface="Arial"/>
                <a:sym typeface="Arial"/>
              </a:rPr>
              <a:t>: The base measure, which is a function of the data </a:t>
            </a:r>
            <a:r>
              <a:rPr b="1" lang="en-GB" sz="1000">
                <a:solidFill>
                  <a:srgbClr val="000000"/>
                </a:solidFill>
                <a:latin typeface="Arial"/>
                <a:ea typeface="Arial"/>
                <a:cs typeface="Arial"/>
                <a:sym typeface="Arial"/>
              </a:rPr>
              <a:t>y</a:t>
            </a:r>
            <a:r>
              <a:rPr lang="en-GB" sz="1000">
                <a:solidFill>
                  <a:srgbClr val="000000"/>
                </a:solidFill>
                <a:latin typeface="Arial"/>
                <a:ea typeface="Arial"/>
                <a:cs typeface="Arial"/>
                <a:sym typeface="Arial"/>
              </a:rPr>
              <a:t> alone.</a:t>
            </a:r>
            <a:endParaRPr sz="1000">
              <a:solidFill>
                <a:srgbClr val="000000"/>
              </a:solidFill>
              <a:latin typeface="Arial"/>
              <a:ea typeface="Arial"/>
              <a:cs typeface="Arial"/>
              <a:sym typeface="Arial"/>
            </a:endParaRPr>
          </a:p>
          <a:p>
            <a:pPr indent="0" lvl="0" marL="457200" rtl="0" algn="l">
              <a:lnSpc>
                <a:spcPct val="115000"/>
              </a:lnSpc>
              <a:spcBef>
                <a:spcPts val="1200"/>
              </a:spcBef>
              <a:spcAft>
                <a:spcPts val="0"/>
              </a:spcAft>
              <a:buSzPts val="1300"/>
              <a:buNone/>
            </a:pPr>
            <a:r>
              <a:rPr b="1" lang="en-GB" sz="1000">
                <a:solidFill>
                  <a:srgbClr val="000000"/>
                </a:solidFill>
                <a:latin typeface="Arial"/>
                <a:ea typeface="Arial"/>
                <a:cs typeface="Arial"/>
                <a:sym typeface="Arial"/>
              </a:rPr>
              <a:t>η</a:t>
            </a:r>
            <a:r>
              <a:rPr lang="en-GB" sz="1000">
                <a:solidFill>
                  <a:srgbClr val="000000"/>
                </a:solidFill>
                <a:latin typeface="Arial"/>
                <a:ea typeface="Arial"/>
                <a:cs typeface="Arial"/>
                <a:sym typeface="Arial"/>
              </a:rPr>
              <a:t>: The canonical parameter, which is a function of the data </a:t>
            </a:r>
            <a:r>
              <a:rPr b="1" lang="en-GB" sz="1000">
                <a:solidFill>
                  <a:srgbClr val="000000"/>
                </a:solidFill>
                <a:latin typeface="Arial"/>
                <a:ea typeface="Arial"/>
                <a:cs typeface="Arial"/>
                <a:sym typeface="Arial"/>
              </a:rPr>
              <a:t>x</a:t>
            </a:r>
            <a:r>
              <a:rPr lang="en-GB" sz="1000">
                <a:solidFill>
                  <a:srgbClr val="000000"/>
                </a:solidFill>
                <a:latin typeface="Arial"/>
                <a:ea typeface="Arial"/>
                <a:cs typeface="Arial"/>
                <a:sym typeface="Arial"/>
              </a:rPr>
              <a:t> and model parameters </a:t>
            </a:r>
            <a:r>
              <a:rPr b="1" lang="en-GB" sz="1000">
                <a:solidFill>
                  <a:srgbClr val="000000"/>
                </a:solidFill>
                <a:latin typeface="Arial"/>
                <a:ea typeface="Arial"/>
                <a:cs typeface="Arial"/>
                <a:sym typeface="Arial"/>
              </a:rPr>
              <a:t>β</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0" lvl="0" marL="457200" rtl="0" algn="l">
              <a:lnSpc>
                <a:spcPct val="115000"/>
              </a:lnSpc>
              <a:spcBef>
                <a:spcPts val="1200"/>
              </a:spcBef>
              <a:spcAft>
                <a:spcPts val="0"/>
              </a:spcAft>
              <a:buSzPts val="1300"/>
              <a:buNone/>
            </a:pPr>
            <a:r>
              <a:rPr b="1" lang="en-GB" sz="1000">
                <a:solidFill>
                  <a:srgbClr val="000000"/>
                </a:solidFill>
                <a:latin typeface="Arial"/>
                <a:ea typeface="Arial"/>
                <a:cs typeface="Arial"/>
                <a:sym typeface="Arial"/>
              </a:rPr>
              <a:t>Φ(η)</a:t>
            </a:r>
            <a:r>
              <a:rPr lang="en-GB" sz="1000">
                <a:solidFill>
                  <a:srgbClr val="000000"/>
                </a:solidFill>
                <a:latin typeface="Arial"/>
                <a:ea typeface="Arial"/>
                <a:cs typeface="Arial"/>
                <a:sym typeface="Arial"/>
              </a:rPr>
              <a:t>: The log-partition function, also known as the normalizer.</a:t>
            </a:r>
            <a:endParaRPr sz="10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b="1" lang="en-GB" sz="1000">
                <a:solidFill>
                  <a:srgbClr val="000000"/>
                </a:solidFill>
                <a:latin typeface="Arial"/>
                <a:ea typeface="Arial"/>
                <a:cs typeface="Arial"/>
                <a:sym typeface="Arial"/>
              </a:rPr>
              <a:t>Canonical Parameter</a:t>
            </a:r>
            <a:r>
              <a:rPr lang="en-GB" sz="1000">
                <a:solidFill>
                  <a:srgbClr val="000000"/>
                </a:solidFill>
                <a:latin typeface="Arial"/>
                <a:ea typeface="Arial"/>
                <a:cs typeface="Arial"/>
                <a:sym typeface="Arial"/>
              </a:rPr>
              <a:t>:                                          The canonical parameter </a:t>
            </a:r>
            <a:r>
              <a:rPr b="1" lang="en-GB" sz="1000">
                <a:solidFill>
                  <a:srgbClr val="000000"/>
                </a:solidFill>
                <a:latin typeface="Arial"/>
                <a:ea typeface="Arial"/>
                <a:cs typeface="Arial"/>
                <a:sym typeface="Arial"/>
              </a:rPr>
              <a:t>η</a:t>
            </a:r>
            <a:r>
              <a:rPr lang="en-GB" sz="1000">
                <a:solidFill>
                  <a:srgbClr val="000000"/>
                </a:solidFill>
                <a:latin typeface="Arial"/>
                <a:ea typeface="Arial"/>
                <a:cs typeface="Arial"/>
                <a:sym typeface="Arial"/>
              </a:rPr>
              <a:t> is a linear combination of the conjunctions </a:t>
            </a:r>
            <a:r>
              <a:rPr b="1" lang="en-GB" sz="1000">
                <a:solidFill>
                  <a:srgbClr val="000000"/>
                </a:solidFill>
                <a:latin typeface="Arial"/>
                <a:ea typeface="Arial"/>
                <a:cs typeface="Arial"/>
                <a:sym typeface="Arial"/>
              </a:rPr>
              <a:t>Ak</a:t>
            </a:r>
            <a:r>
              <a:rPr lang="en-GB" sz="1000">
                <a:solidFill>
                  <a:srgbClr val="000000"/>
                </a:solidFill>
                <a:latin typeface="Arial"/>
                <a:ea typeface="Arial"/>
                <a:cs typeface="Arial"/>
                <a:sym typeface="Arial"/>
              </a:rPr>
              <a:t>​ of </a:t>
            </a:r>
            <a:r>
              <a:rPr b="1" lang="en-GB" sz="1000">
                <a:solidFill>
                  <a:srgbClr val="000000"/>
                </a:solidFill>
                <a:latin typeface="Arial"/>
                <a:ea typeface="Arial"/>
                <a:cs typeface="Arial"/>
                <a:sym typeface="Arial"/>
              </a:rPr>
              <a:t>X</a:t>
            </a:r>
            <a:r>
              <a:rPr lang="en-GB"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lang="en-GB" sz="1000">
                <a:solidFill>
                  <a:srgbClr val="000000"/>
                </a:solidFill>
                <a:latin typeface="Arial"/>
                <a:ea typeface="Arial"/>
                <a:cs typeface="Arial"/>
                <a:sym typeface="Arial"/>
              </a:rPr>
              <a:t>with coefficients </a:t>
            </a:r>
            <a:r>
              <a:rPr b="1" lang="en-GB" sz="1000">
                <a:solidFill>
                  <a:srgbClr val="000000"/>
                </a:solidFill>
                <a:latin typeface="Arial"/>
                <a:ea typeface="Arial"/>
                <a:cs typeface="Arial"/>
                <a:sym typeface="Arial"/>
              </a:rPr>
              <a:t>βk</a:t>
            </a:r>
            <a:r>
              <a:rPr lang="en-GB" sz="1000">
                <a:solidFill>
                  <a:srgbClr val="000000"/>
                </a:solidFill>
                <a:latin typeface="Arial"/>
                <a:ea typeface="Arial"/>
                <a:cs typeface="Arial"/>
                <a:sym typeface="Arial"/>
              </a:rPr>
              <a:t>. Where </a:t>
            </a:r>
            <a:r>
              <a:rPr b="1" lang="en-GB" sz="1000">
                <a:solidFill>
                  <a:srgbClr val="000000"/>
                </a:solidFill>
                <a:latin typeface="Arial"/>
                <a:ea typeface="Arial"/>
                <a:cs typeface="Arial"/>
                <a:sym typeface="Arial"/>
              </a:rPr>
              <a:t>βk </a:t>
            </a:r>
            <a:r>
              <a:rPr lang="en-GB" sz="1000">
                <a:solidFill>
                  <a:srgbClr val="000000"/>
                </a:solidFill>
                <a:latin typeface="Arial"/>
                <a:ea typeface="Arial"/>
                <a:cs typeface="Arial"/>
                <a:sym typeface="Arial"/>
              </a:rPr>
              <a:t>are the coefficients to be determined, and</a:t>
            </a:r>
            <a:r>
              <a:rPr b="1" lang="en-GB" sz="1000">
                <a:solidFill>
                  <a:srgbClr val="000000"/>
                </a:solidFill>
                <a:latin typeface="Arial"/>
                <a:ea typeface="Arial"/>
                <a:cs typeface="Arial"/>
                <a:sym typeface="Arial"/>
              </a:rPr>
              <a:t>  Ak </a:t>
            </a:r>
            <a:r>
              <a:rPr lang="en-GB" sz="1000">
                <a:solidFill>
                  <a:srgbClr val="000000"/>
                </a:solidFill>
                <a:latin typeface="Arial"/>
                <a:ea typeface="Arial"/>
                <a:cs typeface="Arial"/>
                <a:sym typeface="Arial"/>
              </a:rPr>
              <a:t>are conjunctions of the binary features</a:t>
            </a:r>
            <a:r>
              <a:rPr b="1" lang="en-GB" sz="1000">
                <a:solidFill>
                  <a:srgbClr val="000000"/>
                </a:solidFill>
                <a:latin typeface="Arial"/>
                <a:ea typeface="Arial"/>
                <a:cs typeface="Arial"/>
                <a:sym typeface="Arial"/>
              </a:rPr>
              <a:t> Xj.</a:t>
            </a:r>
            <a:endParaRPr sz="1000">
              <a:solidFill>
                <a:srgbClr val="000000"/>
              </a:solidFill>
              <a:latin typeface="Arial"/>
              <a:ea typeface="Arial"/>
              <a:cs typeface="Arial"/>
              <a:sym typeface="Arial"/>
            </a:endParaRPr>
          </a:p>
          <a:p>
            <a:pPr indent="0" lvl="0" marL="0" rtl="0" algn="l">
              <a:lnSpc>
                <a:spcPct val="115000"/>
              </a:lnSpc>
              <a:spcBef>
                <a:spcPts val="1200"/>
              </a:spcBef>
              <a:spcAft>
                <a:spcPts val="1200"/>
              </a:spcAft>
              <a:buSzPts val="1300"/>
              <a:buNone/>
            </a:pPr>
            <a:r>
              <a:rPr b="1" lang="en-GB" sz="1000">
                <a:solidFill>
                  <a:srgbClr val="000000"/>
                </a:solidFill>
                <a:latin typeface="Arial"/>
                <a:ea typeface="Arial"/>
                <a:cs typeface="Arial"/>
                <a:sym typeface="Arial"/>
              </a:rPr>
              <a:t>log-partition function: </a:t>
            </a:r>
            <a:r>
              <a:rPr lang="en-GB" sz="1000">
                <a:solidFill>
                  <a:schemeClr val="dk2"/>
                </a:solidFill>
              </a:rPr>
              <a:t>The primary role </a:t>
            </a:r>
            <a:r>
              <a:rPr lang="en-GB" sz="1000">
                <a:solidFill>
                  <a:srgbClr val="000000"/>
                </a:solidFill>
                <a:latin typeface="Arial"/>
                <a:ea typeface="Arial"/>
                <a:cs typeface="Arial"/>
                <a:sym typeface="Arial"/>
              </a:rPr>
              <a:t>is a function that normalizes the probability distribution, ensuring that the total probability sums to one.</a:t>
            </a:r>
            <a:endParaRPr sz="1000"/>
          </a:p>
        </p:txBody>
      </p:sp>
      <p:pic>
        <p:nvPicPr>
          <p:cNvPr id="249" name="Google Shape;249;p30"/>
          <p:cNvPicPr preferRelativeResize="0"/>
          <p:nvPr/>
        </p:nvPicPr>
        <p:blipFill rotWithShape="1">
          <a:blip r:embed="rId3">
            <a:alphaModFix/>
          </a:blip>
          <a:srcRect b="0" l="0" r="0" t="0"/>
          <a:stretch/>
        </p:blipFill>
        <p:spPr>
          <a:xfrm>
            <a:off x="1674400" y="3790100"/>
            <a:ext cx="1318300" cy="434275"/>
          </a:xfrm>
          <a:prstGeom prst="rect">
            <a:avLst/>
          </a:prstGeom>
          <a:noFill/>
          <a:ln>
            <a:noFill/>
          </a:ln>
        </p:spPr>
      </p:pic>
      <p:pic>
        <p:nvPicPr>
          <p:cNvPr id="250" name="Google Shape;250;p30"/>
          <p:cNvPicPr preferRelativeResize="0"/>
          <p:nvPr/>
        </p:nvPicPr>
        <p:blipFill>
          <a:blip r:embed="rId4">
            <a:alphaModFix/>
          </a:blip>
          <a:stretch>
            <a:fillRect/>
          </a:stretch>
        </p:blipFill>
        <p:spPr>
          <a:xfrm>
            <a:off x="2502225" y="1901725"/>
            <a:ext cx="2278886" cy="242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408000" y="563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Generalized Linear Rule Models</a:t>
            </a:r>
            <a:endParaRPr/>
          </a:p>
        </p:txBody>
      </p:sp>
      <p:sp>
        <p:nvSpPr>
          <p:cNvPr id="256" name="Google Shape;256;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Model Prediction</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Prediction Function</a:t>
            </a:r>
            <a:r>
              <a:rPr lang="en-GB" sz="1100">
                <a:solidFill>
                  <a:srgbClr val="000000"/>
                </a:solidFill>
                <a:latin typeface="Arial"/>
                <a:ea typeface="Arial"/>
                <a:cs typeface="Arial"/>
                <a:sym typeface="Arial"/>
              </a:rPr>
              <a:t>: y^(X) = E[Y∣X] = Φ′(η) </a:t>
            </a:r>
            <a:endParaRPr sz="1100">
              <a:solidFill>
                <a:srgbClr val="000000"/>
              </a:solidFill>
              <a:latin typeface="Arial"/>
              <a:ea typeface="Arial"/>
              <a:cs typeface="Arial"/>
              <a:sym typeface="Arial"/>
            </a:endParaRPr>
          </a:p>
          <a:p>
            <a:pPr indent="0" lvl="0" marL="914400" rtl="0" algn="l">
              <a:spcBef>
                <a:spcPts val="1200"/>
              </a:spcBef>
              <a:spcAft>
                <a:spcPts val="0"/>
              </a:spcAft>
              <a:buNone/>
            </a:pPr>
            <a:r>
              <a:rPr lang="en-GB" sz="1100">
                <a:solidFill>
                  <a:srgbClr val="000000"/>
                </a:solidFill>
                <a:latin typeface="Arial"/>
                <a:ea typeface="Arial"/>
                <a:cs typeface="Arial"/>
                <a:sym typeface="Arial"/>
              </a:rPr>
              <a:t>The prediction function </a:t>
            </a:r>
            <a:r>
              <a:rPr b="1" lang="en-GB" sz="1100">
                <a:solidFill>
                  <a:srgbClr val="000000"/>
                </a:solidFill>
                <a:latin typeface="Arial"/>
                <a:ea typeface="Arial"/>
                <a:cs typeface="Arial"/>
                <a:sym typeface="Arial"/>
              </a:rPr>
              <a:t>y^(X)</a:t>
            </a:r>
            <a:r>
              <a:rPr lang="en-GB" sz="1100">
                <a:solidFill>
                  <a:srgbClr val="000000"/>
                </a:solidFill>
                <a:latin typeface="Arial"/>
                <a:ea typeface="Arial"/>
                <a:cs typeface="Arial"/>
                <a:sym typeface="Arial"/>
              </a:rPr>
              <a:t> is the conditional mean of </a:t>
            </a:r>
            <a:r>
              <a:rPr b="1" lang="en-GB" sz="1100">
                <a:solidFill>
                  <a:srgbClr val="000000"/>
                </a:solidFill>
                <a:latin typeface="Arial"/>
                <a:ea typeface="Arial"/>
                <a:cs typeface="Arial"/>
                <a:sym typeface="Arial"/>
              </a:rPr>
              <a:t>Y</a:t>
            </a:r>
            <a:r>
              <a:rPr lang="en-GB" sz="1100">
                <a:solidFill>
                  <a:srgbClr val="000000"/>
                </a:solidFill>
                <a:latin typeface="Arial"/>
                <a:ea typeface="Arial"/>
                <a:cs typeface="Arial"/>
                <a:sym typeface="Arial"/>
              </a:rPr>
              <a:t>, which is the derivative of the log-partition function </a:t>
            </a:r>
            <a:r>
              <a:rPr b="1" lang="en-GB" sz="1100">
                <a:solidFill>
                  <a:srgbClr val="000000"/>
                </a:solidFill>
                <a:latin typeface="Arial"/>
                <a:ea typeface="Arial"/>
                <a:cs typeface="Arial"/>
                <a:sym typeface="Arial"/>
              </a:rPr>
              <a:t>Φ(η)</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457200" rtl="0" algn="l">
              <a:spcBef>
                <a:spcPts val="1200"/>
              </a:spcBef>
              <a:spcAft>
                <a:spcPts val="12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424050" y="58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Important Goal</a:t>
            </a:r>
            <a:endParaRPr/>
          </a:p>
        </p:txBody>
      </p:sp>
      <p:sp>
        <p:nvSpPr>
          <p:cNvPr id="262" name="Google Shape;262;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solidFill>
                  <a:schemeClr val="dk2"/>
                </a:solidFill>
              </a:rPr>
              <a:t>We aim to find the best coefficients β=(β1,β2,…,βk)to predict Y.</a:t>
            </a:r>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512475" y="603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 Function</a:t>
            </a:r>
            <a:endParaRPr/>
          </a:p>
        </p:txBody>
      </p:sp>
      <p:sp>
        <p:nvSpPr>
          <p:cNvPr id="268" name="Google Shape;268;p33"/>
          <p:cNvSpPr txBox="1"/>
          <p:nvPr>
            <p:ph idx="1" type="body"/>
          </p:nvPr>
        </p:nvSpPr>
        <p:spPr>
          <a:xfrm>
            <a:off x="560675" y="1441200"/>
            <a:ext cx="8328000" cy="347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chemeClr val="dk2"/>
                </a:solidFill>
                <a:latin typeface="Arial"/>
                <a:ea typeface="Arial"/>
                <a:cs typeface="Arial"/>
                <a:sym typeface="Arial"/>
              </a:rPr>
              <a:t>Coefficient Estimation</a:t>
            </a:r>
            <a:r>
              <a:rPr lang="en-GB"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0" marL="457200" rtl="0" algn="l">
              <a:spcBef>
                <a:spcPts val="1200"/>
              </a:spcBef>
              <a:spcAft>
                <a:spcPts val="0"/>
              </a:spcAft>
              <a:buClr>
                <a:schemeClr val="dk2"/>
              </a:buClr>
              <a:buSzPts val="1100"/>
              <a:buFont typeface="Arial"/>
              <a:buChar char="●"/>
            </a:pPr>
            <a:r>
              <a:rPr b="1" lang="en-GB" sz="1100">
                <a:solidFill>
                  <a:schemeClr val="dk2"/>
                </a:solidFill>
                <a:latin typeface="Arial"/>
                <a:ea typeface="Arial"/>
                <a:cs typeface="Arial"/>
                <a:sym typeface="Arial"/>
              </a:rPr>
              <a:t>Objective</a:t>
            </a:r>
            <a:r>
              <a:rPr lang="en-GB" sz="1100">
                <a:solidFill>
                  <a:schemeClr val="dk2"/>
                </a:solidFill>
                <a:latin typeface="Arial"/>
                <a:ea typeface="Arial"/>
                <a:cs typeface="Arial"/>
                <a:sym typeface="Arial"/>
              </a:rPr>
              <a:t>: Minimize the negative log-likelihood on training data.</a:t>
            </a:r>
            <a:endParaRPr sz="1100">
              <a:solidFill>
                <a:schemeClr val="dk2"/>
              </a:solidFill>
            </a:endParaRPr>
          </a:p>
          <a:p>
            <a:pPr indent="0" lvl="0" marL="0" rtl="0" algn="l">
              <a:spcBef>
                <a:spcPts val="1200"/>
              </a:spcBef>
              <a:spcAft>
                <a:spcPts val="0"/>
              </a:spcAft>
              <a:buNone/>
            </a:pPr>
            <a:r>
              <a:rPr lang="en-GB" sz="1100">
                <a:solidFill>
                  <a:schemeClr val="dk2"/>
                </a:solidFill>
              </a:rPr>
              <a:t>To find the coefficients </a:t>
            </a:r>
            <a:r>
              <a:rPr b="1" lang="en-GB" sz="1100">
                <a:solidFill>
                  <a:schemeClr val="dk2"/>
                </a:solidFill>
              </a:rPr>
              <a:t>βK</a:t>
            </a:r>
            <a:r>
              <a:rPr lang="en-GB" sz="1100">
                <a:solidFill>
                  <a:schemeClr val="dk2"/>
                </a:solidFill>
              </a:rPr>
              <a:t>​, we minimize the negative log-likelihood of the observed data. The log-likelihood for the data can be written as:</a:t>
            </a:r>
            <a:endParaRPr sz="1100">
              <a:solidFill>
                <a:schemeClr val="dk2"/>
              </a:solidFill>
            </a:endParaRPr>
          </a:p>
          <a:p>
            <a:pPr indent="0" lvl="0" marL="0" rtl="0" algn="l">
              <a:spcBef>
                <a:spcPts val="1600"/>
              </a:spcBef>
              <a:spcAft>
                <a:spcPts val="0"/>
              </a:spcAft>
              <a:buNone/>
            </a:pPr>
            <a:r>
              <a:t/>
            </a:r>
            <a:endParaRPr sz="1100">
              <a:solidFill>
                <a:schemeClr val="dk2"/>
              </a:solidFill>
            </a:endParaRPr>
          </a:p>
          <a:p>
            <a:pPr indent="0" lvl="0" marL="0" rtl="0" algn="l">
              <a:spcBef>
                <a:spcPts val="1600"/>
              </a:spcBef>
              <a:spcAft>
                <a:spcPts val="0"/>
              </a:spcAft>
              <a:buNone/>
            </a:pPr>
            <a:r>
              <a:rPr lang="en-GB" sz="1100">
                <a:solidFill>
                  <a:schemeClr val="dk2"/>
                </a:solidFill>
              </a:rPr>
              <a:t>    The negative log-likelihood is:</a:t>
            </a:r>
            <a:endParaRPr b="1" sz="1100">
              <a:solidFill>
                <a:srgbClr val="000000"/>
              </a:solidFill>
              <a:latin typeface="Arial"/>
              <a:ea typeface="Arial"/>
              <a:cs typeface="Arial"/>
              <a:sym typeface="Arial"/>
            </a:endParaRPr>
          </a:p>
          <a:p>
            <a:pPr indent="0" lvl="0" marL="0" rtl="0" algn="l">
              <a:spcBef>
                <a:spcPts val="1600"/>
              </a:spcBef>
              <a:spcAft>
                <a:spcPts val="0"/>
              </a:spcAft>
              <a:buNone/>
            </a:pPr>
            <a:r>
              <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Regularization</a:t>
            </a:r>
            <a:r>
              <a:rPr lang="en-GB" sz="1100">
                <a:solidFill>
                  <a:srgbClr val="000000"/>
                </a:solidFill>
                <a:latin typeface="Arial"/>
                <a:ea typeface="Arial"/>
                <a:cs typeface="Arial"/>
                <a:sym typeface="Arial"/>
              </a:rPr>
              <a:t>: Use </a:t>
            </a:r>
            <a:r>
              <a:rPr b="1" lang="en-GB" sz="1100">
                <a:solidFill>
                  <a:srgbClr val="000000"/>
                </a:solidFill>
                <a:latin typeface="Arial"/>
                <a:ea typeface="Arial"/>
                <a:cs typeface="Arial"/>
                <a:sym typeface="Arial"/>
              </a:rPr>
              <a:t>ℓ1 </a:t>
            </a:r>
            <a:r>
              <a:rPr lang="en-GB" sz="1100">
                <a:solidFill>
                  <a:srgbClr val="000000"/>
                </a:solidFill>
                <a:latin typeface="Arial"/>
                <a:ea typeface="Arial"/>
                <a:cs typeface="Arial"/>
                <a:sym typeface="Arial"/>
              </a:rPr>
              <a:t>regularization to ensure a sparse solution.</a:t>
            </a:r>
            <a:endParaRPr sz="1100">
              <a:solidFill>
                <a:srgbClr val="000000"/>
              </a:solidFill>
              <a:latin typeface="Arial"/>
              <a:ea typeface="Arial"/>
              <a:cs typeface="Arial"/>
              <a:sym typeface="Arial"/>
            </a:endParaRPr>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sz="1100">
              <a:solidFill>
                <a:schemeClr val="dk2"/>
              </a:solidFill>
            </a:endParaRPr>
          </a:p>
        </p:txBody>
      </p:sp>
      <p:pic>
        <p:nvPicPr>
          <p:cNvPr id="269" name="Google Shape;269;p33"/>
          <p:cNvPicPr preferRelativeResize="0"/>
          <p:nvPr/>
        </p:nvPicPr>
        <p:blipFill>
          <a:blip r:embed="rId3">
            <a:alphaModFix/>
          </a:blip>
          <a:stretch>
            <a:fillRect/>
          </a:stretch>
        </p:blipFill>
        <p:spPr>
          <a:xfrm>
            <a:off x="3503250" y="2683975"/>
            <a:ext cx="2041325" cy="535200"/>
          </a:xfrm>
          <a:prstGeom prst="rect">
            <a:avLst/>
          </a:prstGeom>
          <a:noFill/>
          <a:ln>
            <a:noFill/>
          </a:ln>
        </p:spPr>
      </p:pic>
      <p:pic>
        <p:nvPicPr>
          <p:cNvPr id="270" name="Google Shape;270;p33"/>
          <p:cNvPicPr preferRelativeResize="0"/>
          <p:nvPr/>
        </p:nvPicPr>
        <p:blipFill>
          <a:blip r:embed="rId4">
            <a:alphaModFix/>
          </a:blip>
          <a:stretch>
            <a:fillRect/>
          </a:stretch>
        </p:blipFill>
        <p:spPr>
          <a:xfrm>
            <a:off x="3503238" y="3777963"/>
            <a:ext cx="2442886" cy="298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472275" y="58732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GB" sz="1500">
                <a:solidFill>
                  <a:srgbClr val="000000"/>
                </a:solidFill>
                <a:latin typeface="Arial"/>
                <a:ea typeface="Arial"/>
                <a:cs typeface="Arial"/>
                <a:sym typeface="Arial"/>
              </a:rPr>
              <a:t>Combined Optimization Problem</a:t>
            </a:r>
            <a:endParaRPr sz="1500"/>
          </a:p>
        </p:txBody>
      </p:sp>
      <p:sp>
        <p:nvSpPr>
          <p:cNvPr id="276" name="Google Shape;276;p34"/>
          <p:cNvSpPr txBox="1"/>
          <p:nvPr>
            <p:ph idx="1" type="body"/>
          </p:nvPr>
        </p:nvSpPr>
        <p:spPr>
          <a:xfrm>
            <a:off x="681225" y="1588650"/>
            <a:ext cx="7688700" cy="2928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b="1">
              <a:solidFill>
                <a:schemeClr val="dk2"/>
              </a:solidFill>
              <a:latin typeface="Arial"/>
              <a:ea typeface="Arial"/>
              <a:cs typeface="Arial"/>
              <a:sym typeface="Arial"/>
            </a:endParaRPr>
          </a:p>
          <a:p>
            <a:pPr indent="0" lvl="0" marL="0" rtl="0" algn="l">
              <a:spcBef>
                <a:spcPts val="1200"/>
              </a:spcBef>
              <a:spcAft>
                <a:spcPts val="0"/>
              </a:spcAft>
              <a:buNone/>
            </a:pPr>
            <a:r>
              <a:rPr lang="en-GB" sz="1100">
                <a:solidFill>
                  <a:schemeClr val="dk2"/>
                </a:solidFill>
                <a:latin typeface="Arial"/>
                <a:ea typeface="Arial"/>
                <a:cs typeface="Arial"/>
                <a:sym typeface="Arial"/>
              </a:rPr>
              <a:t>Combining the negative log-likelihood with the </a:t>
            </a:r>
            <a:r>
              <a:rPr b="1" lang="en-GB" sz="1100">
                <a:solidFill>
                  <a:schemeClr val="dk2"/>
                </a:solidFill>
                <a:latin typeface="Arial"/>
                <a:ea typeface="Arial"/>
                <a:cs typeface="Arial"/>
                <a:sym typeface="Arial"/>
              </a:rPr>
              <a:t>ℓ1</a:t>
            </a:r>
            <a:r>
              <a:rPr lang="en-GB" sz="1100">
                <a:solidFill>
                  <a:schemeClr val="dk2"/>
                </a:solidFill>
                <a:latin typeface="Arial"/>
                <a:ea typeface="Arial"/>
                <a:cs typeface="Arial"/>
                <a:sym typeface="Arial"/>
              </a:rPr>
              <a:t> regularization term, the optimization problem becomes:</a:t>
            </a:r>
            <a:endParaRPr sz="1100">
              <a:solidFill>
                <a:schemeClr val="dk2"/>
              </a:solidFill>
              <a:latin typeface="Arial"/>
              <a:ea typeface="Arial"/>
              <a:cs typeface="Arial"/>
              <a:sym typeface="Arial"/>
            </a:endParaRPr>
          </a:p>
          <a:p>
            <a:pPr indent="0" lvl="0" marL="0" rtl="0" algn="l">
              <a:spcBef>
                <a:spcPts val="1200"/>
              </a:spcBef>
              <a:spcAft>
                <a:spcPts val="0"/>
              </a:spcAft>
              <a:buNone/>
            </a:pPr>
            <a:r>
              <a:t/>
            </a:r>
            <a:endParaRPr sz="1100">
              <a:solidFill>
                <a:schemeClr val="dk2"/>
              </a:solidFill>
            </a:endParaRPr>
          </a:p>
          <a:p>
            <a:pPr indent="0" lvl="0" marL="0" rtl="0" algn="l">
              <a:spcBef>
                <a:spcPts val="1600"/>
              </a:spcBef>
              <a:spcAft>
                <a:spcPts val="0"/>
              </a:spcAft>
              <a:buNone/>
            </a:pPr>
            <a:r>
              <a:rPr lang="en-GB" sz="1100">
                <a:solidFill>
                  <a:schemeClr val="dk2"/>
                </a:solidFill>
              </a:rPr>
              <a:t>where:</a:t>
            </a:r>
            <a:endParaRPr sz="1100">
              <a:solidFill>
                <a:schemeClr val="dk2"/>
              </a:solidFill>
            </a:endParaRPr>
          </a:p>
          <a:p>
            <a:pPr indent="-298450" lvl="0" marL="457200" rtl="0" algn="l">
              <a:spcBef>
                <a:spcPts val="1200"/>
              </a:spcBef>
              <a:spcAft>
                <a:spcPts val="0"/>
              </a:spcAft>
              <a:buClr>
                <a:schemeClr val="dk2"/>
              </a:buClr>
              <a:buSzPts val="1100"/>
              <a:buFont typeface="Arial"/>
              <a:buChar char="●"/>
            </a:pPr>
            <a:r>
              <a:rPr lang="en-GB" sz="1100">
                <a:solidFill>
                  <a:schemeClr val="dk2"/>
                </a:solidFill>
              </a:rPr>
              <a:t>nnn is the number of training samples.</a:t>
            </a:r>
            <a:endParaRPr sz="1100">
              <a:solidFill>
                <a:schemeClr val="dk2"/>
              </a:solidFill>
            </a:endParaRPr>
          </a:p>
          <a:p>
            <a:pPr indent="-298450" lvl="0" marL="457200" rtl="0" algn="l">
              <a:spcBef>
                <a:spcPts val="0"/>
              </a:spcBef>
              <a:spcAft>
                <a:spcPts val="0"/>
              </a:spcAft>
              <a:buClr>
                <a:schemeClr val="dk2"/>
              </a:buClr>
              <a:buSzPts val="1100"/>
              <a:buFont typeface="Arial"/>
              <a:buChar char="●"/>
            </a:pPr>
            <a:r>
              <a:rPr b="1" lang="en-GB" sz="1100">
                <a:solidFill>
                  <a:schemeClr val="dk2"/>
                </a:solidFill>
              </a:rPr>
              <a:t>aik​ </a:t>
            </a:r>
            <a:r>
              <a:rPr lang="en-GB" sz="1100">
                <a:solidFill>
                  <a:schemeClr val="dk2"/>
                </a:solidFill>
              </a:rPr>
              <a:t>is the value taken by the conjunction </a:t>
            </a:r>
            <a:r>
              <a:rPr b="1" lang="en-GB" sz="1100">
                <a:solidFill>
                  <a:schemeClr val="dk2"/>
                </a:solidFill>
              </a:rPr>
              <a:t>Ak</a:t>
            </a:r>
            <a:r>
              <a:rPr lang="en-GB" sz="1100">
                <a:solidFill>
                  <a:schemeClr val="dk2"/>
                </a:solidFill>
              </a:rPr>
              <a:t> for the i-th instance.</a:t>
            </a:r>
            <a:endParaRPr sz="1100">
              <a:solidFill>
                <a:schemeClr val="dk2"/>
              </a:solidFill>
            </a:endParaRPr>
          </a:p>
          <a:p>
            <a:pPr indent="-298450" lvl="0" marL="457200" rtl="0" algn="l">
              <a:spcBef>
                <a:spcPts val="0"/>
              </a:spcBef>
              <a:spcAft>
                <a:spcPts val="0"/>
              </a:spcAft>
              <a:buClr>
                <a:schemeClr val="dk2"/>
              </a:buClr>
              <a:buSzPts val="1100"/>
              <a:buFont typeface="Arial"/>
              <a:buChar char="●"/>
            </a:pPr>
            <a:r>
              <a:rPr b="1" lang="en-GB" sz="1100">
                <a:solidFill>
                  <a:srgbClr val="000000"/>
                </a:solidFill>
                <a:latin typeface="Arial"/>
                <a:ea typeface="Arial"/>
                <a:cs typeface="Arial"/>
                <a:sym typeface="Arial"/>
              </a:rPr>
              <a:t>First Term</a:t>
            </a:r>
            <a:r>
              <a:rPr lang="en-GB" sz="1100">
                <a:solidFill>
                  <a:srgbClr val="000000"/>
                </a:solidFill>
                <a:latin typeface="Arial"/>
                <a:ea typeface="Arial"/>
                <a:cs typeface="Arial"/>
                <a:sym typeface="Arial"/>
              </a:rPr>
              <a:t>: Measures the fit of the model to the data.</a:t>
            </a:r>
            <a:endParaRPr sz="1100">
              <a:solidFill>
                <a:srgbClr val="000000"/>
              </a:solidFill>
              <a:latin typeface="Arial"/>
              <a:ea typeface="Arial"/>
              <a:cs typeface="Arial"/>
              <a:sym typeface="Arial"/>
            </a:endParaRPr>
          </a:p>
          <a:p>
            <a:pPr indent="-298450" lvl="0" marL="457200" rtl="0" algn="l">
              <a:spcBef>
                <a:spcPts val="0"/>
              </a:spcBef>
              <a:spcAft>
                <a:spcPts val="0"/>
              </a:spcAft>
              <a:buClr>
                <a:schemeClr val="dk2"/>
              </a:buClr>
              <a:buSzPts val="1100"/>
              <a:buFont typeface="Arial"/>
              <a:buChar char="●"/>
            </a:pPr>
            <a:r>
              <a:rPr b="1" lang="en-GB" sz="1100">
                <a:solidFill>
                  <a:srgbClr val="000000"/>
                </a:solidFill>
                <a:latin typeface="Arial"/>
                <a:ea typeface="Arial"/>
                <a:cs typeface="Arial"/>
                <a:sym typeface="Arial"/>
              </a:rPr>
              <a:t>Second Term</a:t>
            </a:r>
            <a:r>
              <a:rPr lang="en-GB" sz="1100">
                <a:solidFill>
                  <a:srgbClr val="000000"/>
                </a:solidFill>
                <a:latin typeface="Arial"/>
                <a:ea typeface="Arial"/>
                <a:cs typeface="Arial"/>
                <a:sym typeface="Arial"/>
              </a:rPr>
              <a:t>: Applies the regularization to promote sparsity.</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chemeClr val="dk2"/>
              </a:solidFill>
            </a:endParaRPr>
          </a:p>
          <a:p>
            <a:pPr indent="0" lvl="0" marL="0" rtl="0" algn="l">
              <a:spcBef>
                <a:spcPts val="1600"/>
              </a:spcBef>
              <a:spcAft>
                <a:spcPts val="1600"/>
              </a:spcAft>
              <a:buNone/>
            </a:pPr>
            <a:r>
              <a:t/>
            </a:r>
            <a:endParaRPr>
              <a:solidFill>
                <a:schemeClr val="dk2"/>
              </a:solidFill>
            </a:endParaRPr>
          </a:p>
        </p:txBody>
      </p:sp>
      <p:pic>
        <p:nvPicPr>
          <p:cNvPr id="277" name="Google Shape;277;p34"/>
          <p:cNvPicPr preferRelativeResize="0"/>
          <p:nvPr/>
        </p:nvPicPr>
        <p:blipFill>
          <a:blip r:embed="rId3">
            <a:alphaModFix/>
          </a:blip>
          <a:stretch>
            <a:fillRect/>
          </a:stretch>
        </p:blipFill>
        <p:spPr>
          <a:xfrm>
            <a:off x="1663325" y="2788600"/>
            <a:ext cx="520065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223150" y="5953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Simplified Interpretation of β</a:t>
            </a:r>
            <a:endParaRPr/>
          </a:p>
        </p:txBody>
      </p:sp>
      <p:sp>
        <p:nvSpPr>
          <p:cNvPr id="283" name="Google Shape;283;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βk​</a:t>
            </a:r>
            <a:r>
              <a:rPr lang="en-GB" sz="1100">
                <a:solidFill>
                  <a:srgbClr val="000000"/>
                </a:solidFill>
                <a:latin typeface="Arial"/>
                <a:ea typeface="Arial"/>
                <a:cs typeface="Arial"/>
                <a:sym typeface="Arial"/>
              </a:rPr>
              <a:t>: Coefficients for the rules Ak​.</a:t>
            </a:r>
            <a:endParaRPr sz="11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Goal</a:t>
            </a:r>
            <a:r>
              <a:rPr lang="en-GB" sz="1100">
                <a:solidFill>
                  <a:srgbClr val="000000"/>
                </a:solidFill>
                <a:latin typeface="Arial"/>
                <a:ea typeface="Arial"/>
                <a:cs typeface="Arial"/>
                <a:sym typeface="Arial"/>
              </a:rPr>
              <a:t>: Find βk values that balance:</a:t>
            </a:r>
            <a:endParaRPr sz="1100">
              <a:solidFill>
                <a:srgbClr val="000000"/>
              </a:solidFill>
              <a:latin typeface="Arial"/>
              <a:ea typeface="Arial"/>
              <a:cs typeface="Arial"/>
              <a:sym typeface="Arial"/>
            </a:endParaRPr>
          </a:p>
          <a:p>
            <a:pPr indent="-298450" lvl="0" marL="457200" rtl="0" algn="l">
              <a:spcBef>
                <a:spcPts val="1600"/>
              </a:spcBef>
              <a:spcAft>
                <a:spcPts val="0"/>
              </a:spcAft>
              <a:buClr>
                <a:srgbClr val="000000"/>
              </a:buClr>
              <a:buSzPts val="1100"/>
              <a:buFont typeface="Arial"/>
              <a:buChar char="●"/>
            </a:pPr>
            <a:r>
              <a:rPr lang="en-GB" sz="1100">
                <a:solidFill>
                  <a:srgbClr val="000000"/>
                </a:solidFill>
                <a:latin typeface="Arial"/>
                <a:ea typeface="Arial"/>
                <a:cs typeface="Arial"/>
                <a:sym typeface="Arial"/>
              </a:rPr>
              <a:t>Accurate predictions (good fit to the data).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Simplicity (fewer non-zero βk coefficients).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Sparse Solution</a:t>
            </a:r>
            <a:r>
              <a:rPr lang="en-GB" sz="1100">
                <a:solidFill>
                  <a:srgbClr val="000000"/>
                </a:solidFill>
                <a:latin typeface="Arial"/>
                <a:ea typeface="Arial"/>
                <a:cs typeface="Arial"/>
                <a:sym typeface="Arial"/>
              </a:rPr>
              <a:t>: The regularization encourages many βk to be zero, leading to a model with fewer rules.</a:t>
            </a:r>
            <a:endParaRPr sz="11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Efficient Computation</a:t>
            </a:r>
            <a:r>
              <a:rPr lang="en-GB" sz="1100">
                <a:solidFill>
                  <a:srgbClr val="000000"/>
                </a:solidFill>
                <a:latin typeface="Arial"/>
                <a:ea typeface="Arial"/>
                <a:cs typeface="Arial"/>
                <a:sym typeface="Arial"/>
              </a:rPr>
              <a:t>: Techniques like column generation can help manage large sets of possible rules efficiently.</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343325" y="5609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Model Instantiations</a:t>
            </a:r>
            <a:endParaRPr/>
          </a:p>
        </p:txBody>
      </p:sp>
      <p:sp>
        <p:nvSpPr>
          <p:cNvPr id="289" name="Google Shape;289;p36"/>
          <p:cNvSpPr txBox="1"/>
          <p:nvPr>
            <p:ph idx="1" type="body"/>
          </p:nvPr>
        </p:nvSpPr>
        <p:spPr>
          <a:xfrm>
            <a:off x="133825" y="1314600"/>
            <a:ext cx="8812800" cy="3660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b="1" sz="1100">
              <a:solidFill>
                <a:srgbClr val="000000"/>
              </a:solidFill>
              <a:latin typeface="Arial"/>
              <a:ea typeface="Arial"/>
              <a:cs typeface="Arial"/>
              <a:sym typeface="Arial"/>
            </a:endParaRPr>
          </a:p>
          <a:p>
            <a:pPr indent="0" lvl="0" marL="457200" rtl="0" algn="l">
              <a:spcBef>
                <a:spcPts val="0"/>
              </a:spcBef>
              <a:spcAft>
                <a:spcPts val="0"/>
              </a:spcAft>
              <a:buNone/>
            </a:pPr>
            <a:r>
              <a:t/>
            </a:r>
            <a:endParaRPr b="1" sz="1100">
              <a:solidFill>
                <a:srgbClr val="000000"/>
              </a:solidFill>
              <a:latin typeface="Arial"/>
              <a:ea typeface="Arial"/>
              <a:cs typeface="Arial"/>
              <a:sym typeface="Arial"/>
            </a:endParaRPr>
          </a:p>
          <a:p>
            <a:pPr indent="0" lvl="0" marL="457200" rtl="0" algn="l">
              <a:spcBef>
                <a:spcPts val="0"/>
              </a:spcBef>
              <a:spcAft>
                <a:spcPts val="0"/>
              </a:spcAft>
              <a:buNone/>
            </a:pPr>
            <a:r>
              <a:t/>
            </a:r>
            <a:endParaRPr b="1"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Generalized Additive Model Using First-Degree Rules.</a:t>
            </a:r>
            <a:endParaRPr sz="1100">
              <a:solidFill>
                <a:srgbClr val="000000"/>
              </a:solidFill>
              <a:latin typeface="Arial"/>
              <a:ea typeface="Arial"/>
              <a:cs typeface="Arial"/>
              <a:sym typeface="Arial"/>
            </a:endParaRPr>
          </a:p>
          <a:p>
            <a:pPr indent="-298480" lvl="0" marL="457200" rtl="0" algn="l">
              <a:lnSpc>
                <a:spcPct val="115000"/>
              </a:lnSpc>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General Rule Ensemble Using Column Generation.</a:t>
            </a:r>
            <a:endParaRPr b="1" sz="1100">
              <a:solidFill>
                <a:srgbClr val="000000"/>
              </a:solidFill>
              <a:latin typeface="Arial"/>
              <a:ea typeface="Arial"/>
              <a:cs typeface="Arial"/>
              <a:sym typeface="Arial"/>
            </a:endParaRPr>
          </a:p>
          <a:p>
            <a:pPr indent="-298480" lvl="0" marL="457200" rtl="0" algn="l">
              <a:lnSpc>
                <a:spcPct val="115000"/>
              </a:lnSpc>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No restrictions on conjunctions.</a:t>
            </a:r>
            <a:endParaRPr b="1" sz="1100">
              <a:solidFill>
                <a:srgbClr val="000000"/>
              </a:solidFill>
              <a:latin typeface="Arial"/>
              <a:ea typeface="Arial"/>
              <a:cs typeface="Arial"/>
              <a:sym typeface="Arial"/>
            </a:endParaRPr>
          </a:p>
          <a:p>
            <a:pPr indent="-298480" lvl="0" marL="457200" rtl="0" algn="l">
              <a:lnSpc>
                <a:spcPct val="115000"/>
              </a:lnSpc>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CG avoids complete enumeration by intelligent search.</a:t>
            </a:r>
            <a:endParaRPr b="1"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408000" y="5632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Outlines</a:t>
            </a:r>
            <a:endParaRPr/>
          </a:p>
        </p:txBody>
      </p:sp>
      <p:sp>
        <p:nvSpPr>
          <p:cNvPr id="183" name="Google Shape;183;p19"/>
          <p:cNvSpPr txBox="1"/>
          <p:nvPr>
            <p:ph idx="1" type="body"/>
          </p:nvPr>
        </p:nvSpPr>
        <p:spPr>
          <a:xfrm>
            <a:off x="343675" y="1441200"/>
            <a:ext cx="8569200" cy="352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t/>
            </a:r>
            <a:endParaRPr/>
          </a:p>
          <a:p>
            <a:pPr indent="-311150" lvl="0" marL="457200" rtl="0" algn="l">
              <a:lnSpc>
                <a:spcPct val="115000"/>
              </a:lnSpc>
              <a:spcBef>
                <a:spcPts val="1600"/>
              </a:spcBef>
              <a:spcAft>
                <a:spcPts val="0"/>
              </a:spcAft>
              <a:buSzPts val="1300"/>
              <a:buChar char="●"/>
            </a:pPr>
            <a:r>
              <a:rPr lang="en-GB"/>
              <a:t>Interpretability</a:t>
            </a:r>
            <a:endParaRPr/>
          </a:p>
          <a:p>
            <a:pPr indent="-311150" lvl="0" marL="457200" rtl="0" algn="l">
              <a:lnSpc>
                <a:spcPct val="115000"/>
              </a:lnSpc>
              <a:spcBef>
                <a:spcPts val="1600"/>
              </a:spcBef>
              <a:spcAft>
                <a:spcPts val="0"/>
              </a:spcAft>
              <a:buSzPts val="1300"/>
              <a:buChar char="●"/>
            </a:pPr>
            <a:r>
              <a:rPr lang="en-GB"/>
              <a:t>White vs Black Box</a:t>
            </a:r>
            <a:endParaRPr/>
          </a:p>
          <a:p>
            <a:pPr indent="-311150" lvl="0" marL="457200" rtl="0" algn="l">
              <a:lnSpc>
                <a:spcPct val="115000"/>
              </a:lnSpc>
              <a:spcBef>
                <a:spcPts val="1600"/>
              </a:spcBef>
              <a:spcAft>
                <a:spcPts val="0"/>
              </a:spcAft>
              <a:buSzPts val="1300"/>
              <a:buChar char="●"/>
            </a:pPr>
            <a:r>
              <a:rPr lang="en-GB"/>
              <a:t>Interpretability Methods</a:t>
            </a:r>
            <a:endParaRPr/>
          </a:p>
          <a:p>
            <a:pPr indent="-311150" lvl="0" marL="457200" rtl="0" algn="l">
              <a:lnSpc>
                <a:spcPct val="115000"/>
              </a:lnSpc>
              <a:spcBef>
                <a:spcPts val="1600"/>
              </a:spcBef>
              <a:spcAft>
                <a:spcPts val="0"/>
              </a:spcAft>
              <a:buSzPts val="1300"/>
              <a:buChar char="●"/>
            </a:pPr>
            <a:r>
              <a:rPr lang="en-GB"/>
              <a:t>Generalized Linear Model </a:t>
            </a:r>
            <a:endParaRPr/>
          </a:p>
          <a:p>
            <a:pPr indent="-311150" lvl="0" marL="457200" rtl="0" algn="l">
              <a:lnSpc>
                <a:spcPct val="115000"/>
              </a:lnSpc>
              <a:spcBef>
                <a:spcPts val="1600"/>
              </a:spcBef>
              <a:spcAft>
                <a:spcPts val="0"/>
              </a:spcAft>
              <a:buSzPts val="1300"/>
              <a:buChar char="●"/>
            </a:pPr>
            <a:r>
              <a:rPr lang="en-GB"/>
              <a:t>GAM </a:t>
            </a:r>
            <a:endParaRPr/>
          </a:p>
          <a:p>
            <a:pPr indent="-311150" lvl="0" marL="457200" rtl="0" algn="l">
              <a:lnSpc>
                <a:spcPct val="115000"/>
              </a:lnSpc>
              <a:spcBef>
                <a:spcPts val="1600"/>
              </a:spcBef>
              <a:spcAft>
                <a:spcPts val="0"/>
              </a:spcAft>
              <a:buSzPts val="1300"/>
              <a:buChar char="●"/>
            </a:pPr>
            <a:r>
              <a:rPr lang="en-GB"/>
              <a:t>Implementation of GAM - Example.</a:t>
            </a:r>
            <a:endParaRPr/>
          </a:p>
          <a:p>
            <a:pPr indent="0" lvl="0" marL="457200" rtl="0" algn="l">
              <a:lnSpc>
                <a:spcPct val="115000"/>
              </a:lnSpc>
              <a:spcBef>
                <a:spcPts val="1600"/>
              </a:spcBef>
              <a:spcAft>
                <a:spcPts val="1600"/>
              </a:spcAft>
              <a:buSzPts val="13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312250" y="594425"/>
            <a:ext cx="8716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Generalized Additive Model Using First-Degree Rules</a:t>
            </a:r>
            <a:endParaRPr/>
          </a:p>
        </p:txBody>
      </p:sp>
      <p:sp>
        <p:nvSpPr>
          <p:cNvPr id="295" name="Google Shape;295;p37"/>
          <p:cNvSpPr txBox="1"/>
          <p:nvPr>
            <p:ph idx="1" type="body"/>
          </p:nvPr>
        </p:nvSpPr>
        <p:spPr>
          <a:xfrm>
            <a:off x="149800" y="1462225"/>
            <a:ext cx="9041700" cy="3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677"/>
              <a:buFont typeface="Arial"/>
              <a:buNone/>
            </a:pPr>
            <a:r>
              <a:rPr b="1" lang="en-GB" sz="1100">
                <a:solidFill>
                  <a:srgbClr val="000000"/>
                </a:solidFill>
                <a:latin typeface="Arial"/>
                <a:ea typeface="Arial"/>
                <a:cs typeface="Arial"/>
                <a:sym typeface="Arial"/>
              </a:rPr>
              <a:t>Generalized Additive Model Using First-Degree Rules:</a:t>
            </a:r>
            <a:endParaRPr b="1" sz="11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lang="en-GB" sz="1000">
                <a:solidFill>
                  <a:srgbClr val="000000"/>
                </a:solidFill>
                <a:latin typeface="Arial"/>
                <a:ea typeface="Arial"/>
                <a:cs typeface="Arial"/>
                <a:sym typeface="Arial"/>
              </a:rPr>
              <a:t>This version of our model only uses simple, single-condition rules, making it easy to interpret and understand.</a:t>
            </a:r>
            <a:endParaRPr sz="1000">
              <a:solidFill>
                <a:srgbClr val="000000"/>
              </a:solidFill>
              <a:latin typeface="Arial"/>
              <a:ea typeface="Arial"/>
              <a:cs typeface="Arial"/>
              <a:sym typeface="Arial"/>
            </a:endParaRPr>
          </a:p>
          <a:p>
            <a:pPr indent="0" lvl="0" marL="0" rtl="0" algn="l">
              <a:spcBef>
                <a:spcPts val="1200"/>
              </a:spcBef>
              <a:spcAft>
                <a:spcPts val="0"/>
              </a:spcAft>
              <a:buClr>
                <a:srgbClr val="000000"/>
              </a:buClr>
              <a:buSzPts val="1677"/>
              <a:buFont typeface="Arial"/>
              <a:buNone/>
            </a:pPr>
            <a:r>
              <a:rPr b="1" lang="en-GB" sz="1000">
                <a:solidFill>
                  <a:srgbClr val="000000"/>
                </a:solidFill>
                <a:latin typeface="Arial"/>
                <a:ea typeface="Arial"/>
                <a:cs typeface="Arial"/>
                <a:sym typeface="Arial"/>
              </a:rPr>
              <a:t>Conjunctions correspond to binarized features.</a:t>
            </a:r>
            <a:endParaRPr b="1" sz="1000">
              <a:solidFill>
                <a:srgbClr val="000000"/>
              </a:solidFill>
              <a:latin typeface="Arial"/>
              <a:ea typeface="Arial"/>
              <a:cs typeface="Arial"/>
              <a:sym typeface="Arial"/>
            </a:endParaRPr>
          </a:p>
          <a:p>
            <a:pPr indent="-292130" lvl="0" marL="457200" rtl="0" algn="l">
              <a:spcBef>
                <a:spcPts val="1200"/>
              </a:spcBef>
              <a:spcAft>
                <a:spcPts val="0"/>
              </a:spcAft>
              <a:buClr>
                <a:srgbClr val="000000"/>
              </a:buClr>
              <a:buSzPts val="1000"/>
              <a:buFont typeface="Arial"/>
              <a:buChar char="●"/>
            </a:pPr>
            <a:r>
              <a:rPr lang="en-GB" sz="1000">
                <a:solidFill>
                  <a:srgbClr val="000000"/>
                </a:solidFill>
                <a:latin typeface="Arial"/>
                <a:ea typeface="Arial"/>
                <a:cs typeface="Arial"/>
                <a:sym typeface="Arial"/>
              </a:rPr>
              <a:t>Each rule is a combination of binarized features, representing specific conditions in the data.</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b="1" sz="1000">
              <a:solidFill>
                <a:srgbClr val="000000"/>
              </a:solidFill>
              <a:latin typeface="Arial"/>
              <a:ea typeface="Arial"/>
              <a:cs typeface="Arial"/>
              <a:sym typeface="Arial"/>
            </a:endParaRPr>
          </a:p>
          <a:p>
            <a:pPr indent="0" lvl="0" marL="0" rtl="0" algn="l">
              <a:spcBef>
                <a:spcPts val="0"/>
              </a:spcBef>
              <a:spcAft>
                <a:spcPts val="0"/>
              </a:spcAft>
              <a:buNone/>
            </a:pPr>
            <a:r>
              <a:rPr b="1" lang="en-GB" sz="1000">
                <a:solidFill>
                  <a:srgbClr val="000000"/>
                </a:solidFill>
                <a:latin typeface="Arial"/>
                <a:ea typeface="Arial"/>
                <a:cs typeface="Arial"/>
                <a:sym typeface="Arial"/>
              </a:rPr>
              <a:t>Simplicity and Sparsity</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lang="en-GB" sz="1000">
                <a:solidFill>
                  <a:srgbClr val="000000"/>
                </a:solidFill>
                <a:latin typeface="Arial"/>
                <a:ea typeface="Arial"/>
                <a:cs typeface="Arial"/>
                <a:sym typeface="Arial"/>
              </a:rPr>
              <a:t>Removing linearly dependent rules contributes to sparser and simpler rule ensembles.</a:t>
            </a:r>
            <a:endParaRPr sz="1000">
              <a:solidFill>
                <a:srgbClr val="000000"/>
              </a:solidFill>
              <a:latin typeface="Arial"/>
              <a:ea typeface="Arial"/>
              <a:cs typeface="Arial"/>
              <a:sym typeface="Arial"/>
            </a:endParaRPr>
          </a:p>
          <a:p>
            <a:pPr indent="0" lvl="0" marL="0" rtl="0" algn="l">
              <a:spcBef>
                <a:spcPts val="1200"/>
              </a:spcBef>
              <a:spcAft>
                <a:spcPts val="0"/>
              </a:spcAft>
              <a:buNone/>
            </a:pPr>
            <a:r>
              <a:rPr b="1" lang="en-GB" sz="1000">
                <a:solidFill>
                  <a:srgbClr val="000000"/>
                </a:solidFill>
                <a:latin typeface="Arial"/>
                <a:ea typeface="Arial"/>
                <a:cs typeface="Arial"/>
                <a:sym typeface="Arial"/>
              </a:rPr>
              <a:t>Including Non-Binarized Numerical Features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lang="en-GB" sz="1000">
                <a:solidFill>
                  <a:srgbClr val="000000"/>
                </a:solidFill>
                <a:latin typeface="Arial"/>
                <a:ea typeface="Arial"/>
                <a:cs typeface="Arial"/>
                <a:sym typeface="Arial"/>
              </a:rPr>
              <a:t>This variant is evaluated in the results section,</a:t>
            </a:r>
            <a:endParaRPr sz="1000">
              <a:solidFill>
                <a:srgbClr val="000000"/>
              </a:solidFill>
              <a:latin typeface="Arial"/>
              <a:ea typeface="Arial"/>
              <a:cs typeface="Arial"/>
              <a:sym typeface="Arial"/>
            </a:endParaRPr>
          </a:p>
          <a:p>
            <a:pPr indent="0" lvl="0" marL="0" rtl="0" algn="l">
              <a:spcBef>
                <a:spcPts val="1200"/>
              </a:spcBef>
              <a:spcAft>
                <a:spcPts val="0"/>
              </a:spcAft>
              <a:buNone/>
            </a:pPr>
            <a:r>
              <a:rPr b="1" lang="en-GB" sz="1000">
                <a:solidFill>
                  <a:srgbClr val="000000"/>
                </a:solidFill>
                <a:latin typeface="Arial"/>
                <a:ea typeface="Arial"/>
                <a:cs typeface="Arial"/>
                <a:sym typeface="Arial"/>
              </a:rPr>
              <a:t>Free of interaction terms.</a:t>
            </a:r>
            <a:endParaRPr b="1" sz="1000">
              <a:solidFill>
                <a:srgbClr val="000000"/>
              </a:solidFill>
              <a:latin typeface="Arial"/>
              <a:ea typeface="Arial"/>
              <a:cs typeface="Arial"/>
              <a:sym typeface="Arial"/>
            </a:endParaRPr>
          </a:p>
          <a:p>
            <a:pPr indent="-292130" lvl="0" marL="457200" rtl="0" algn="l">
              <a:spcBef>
                <a:spcPts val="1200"/>
              </a:spcBef>
              <a:spcAft>
                <a:spcPts val="0"/>
              </a:spcAft>
              <a:buClr>
                <a:srgbClr val="000000"/>
              </a:buClr>
              <a:buSzPts val="1000"/>
              <a:buFont typeface="Arial"/>
              <a:buChar char="●"/>
            </a:pPr>
            <a:r>
              <a:rPr lang="en-GB" sz="1000">
                <a:solidFill>
                  <a:srgbClr val="000000"/>
                </a:solidFill>
                <a:latin typeface="Arial"/>
                <a:ea typeface="Arial"/>
                <a:cs typeface="Arial"/>
                <a:sym typeface="Arial"/>
              </a:rPr>
              <a:t>This model does not consider interactions between features, focusing solely on their individual contributions.</a:t>
            </a:r>
            <a:endParaRPr sz="10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264975" y="362100"/>
            <a:ext cx="7688700" cy="342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rgbClr val="000000"/>
              </a:buClr>
              <a:buSzPts val="1677"/>
              <a:buFont typeface="Arial"/>
              <a:buNone/>
            </a:pPr>
            <a:r>
              <a:rPr lang="en-GB" sz="2000">
                <a:solidFill>
                  <a:srgbClr val="000000"/>
                </a:solidFill>
                <a:latin typeface="Arial"/>
                <a:ea typeface="Arial"/>
                <a:cs typeface="Arial"/>
                <a:sym typeface="Arial"/>
              </a:rPr>
              <a:t>General Rule Ensemble Using Column Generation</a:t>
            </a:r>
            <a:endParaRPr sz="2000"/>
          </a:p>
        </p:txBody>
      </p:sp>
      <p:sp>
        <p:nvSpPr>
          <p:cNvPr id="301" name="Google Shape;301;p38"/>
          <p:cNvSpPr txBox="1"/>
          <p:nvPr>
            <p:ph idx="1" type="body"/>
          </p:nvPr>
        </p:nvSpPr>
        <p:spPr>
          <a:xfrm>
            <a:off x="307000" y="1660975"/>
            <a:ext cx="8111100" cy="26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rPr>
              <a:t>The use of column generation (CG) to create rule ensembles without restrictions on the conjunctions of features. </a:t>
            </a:r>
            <a:endParaRPr b="1" sz="12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General Rule Ensemble Using Column Generation:</a:t>
            </a:r>
            <a:endParaRPr sz="1100">
              <a:solidFill>
                <a:srgbClr val="000000"/>
              </a:solidFill>
              <a:latin typeface="Arial"/>
              <a:ea typeface="Arial"/>
              <a:cs typeface="Arial"/>
              <a:sym typeface="Arial"/>
            </a:endParaRPr>
          </a:p>
          <a:p>
            <a:pPr indent="-29848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A more complex model that allows for any combination of conditions, generated dynamically through CG.</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No restrictions on conjunctions.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This model can include rules with multiple conditions, capturing more complex patterns in the data.</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CG avoids complete enumeration by intelligent search.</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Instead of considering all possible rules, CG intelligently searches and selects the most relevant ones, making the process efficient.</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title"/>
          </p:nvPr>
        </p:nvSpPr>
        <p:spPr>
          <a:xfrm>
            <a:off x="184000" y="537100"/>
            <a:ext cx="882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General Rule Ensemble Using Column Generation</a:t>
            </a:r>
            <a:endParaRPr/>
          </a:p>
        </p:txBody>
      </p:sp>
      <p:sp>
        <p:nvSpPr>
          <p:cNvPr id="307" name="Google Shape;307;p39"/>
          <p:cNvSpPr txBox="1"/>
          <p:nvPr>
            <p:ph idx="1" type="body"/>
          </p:nvPr>
        </p:nvSpPr>
        <p:spPr>
          <a:xfrm>
            <a:off x="184000" y="1313625"/>
            <a:ext cx="8722200" cy="3636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900">
                <a:solidFill>
                  <a:srgbClr val="000000"/>
                </a:solidFill>
                <a:latin typeface="Arial"/>
                <a:ea typeface="Arial"/>
                <a:cs typeface="Arial"/>
                <a:sym typeface="Arial"/>
              </a:rPr>
              <a:t>Objective</a:t>
            </a:r>
            <a:r>
              <a:rPr lang="en-GB"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Char char="●"/>
            </a:pPr>
            <a:r>
              <a:rPr lang="en-GB" sz="900">
                <a:solidFill>
                  <a:srgbClr val="000000"/>
                </a:solidFill>
                <a:latin typeface="Arial"/>
                <a:ea typeface="Arial"/>
                <a:cs typeface="Arial"/>
                <a:sym typeface="Arial"/>
              </a:rPr>
              <a:t>Obtain unrestricted rule ensembles by considering all possible conjunctions K of features X.</a:t>
            </a:r>
            <a:endParaRPr sz="900">
              <a:solidFill>
                <a:srgbClr val="000000"/>
              </a:solidFill>
              <a:latin typeface="Arial"/>
              <a:ea typeface="Arial"/>
              <a:cs typeface="Arial"/>
              <a:sym typeface="Arial"/>
            </a:endParaRPr>
          </a:p>
          <a:p>
            <a:pPr indent="0" lvl="0" marL="0" rtl="0" algn="l">
              <a:spcBef>
                <a:spcPts val="1200"/>
              </a:spcBef>
              <a:spcAft>
                <a:spcPts val="0"/>
              </a:spcAft>
              <a:buNone/>
            </a:pPr>
            <a:r>
              <a:rPr b="1" lang="en-GB" sz="900">
                <a:solidFill>
                  <a:srgbClr val="000000"/>
                </a:solidFill>
                <a:latin typeface="Arial"/>
                <a:ea typeface="Arial"/>
                <a:cs typeface="Arial"/>
                <a:sym typeface="Arial"/>
              </a:rPr>
              <a:t>Challenge</a:t>
            </a:r>
            <a:r>
              <a:rPr lang="en-GB"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Char char="●"/>
            </a:pPr>
            <a:r>
              <a:rPr lang="en-GB" sz="900">
                <a:solidFill>
                  <a:srgbClr val="000000"/>
                </a:solidFill>
                <a:latin typeface="Arial"/>
                <a:ea typeface="Arial"/>
                <a:cs typeface="Arial"/>
                <a:sym typeface="Arial"/>
              </a:rPr>
              <a:t>K is exponentially large, making it impractical to enumerate variables when the feature dimension d is not small.</a:t>
            </a:r>
            <a:endParaRPr sz="900">
              <a:solidFill>
                <a:srgbClr val="000000"/>
              </a:solidFill>
              <a:latin typeface="Arial"/>
              <a:ea typeface="Arial"/>
              <a:cs typeface="Arial"/>
              <a:sym typeface="Arial"/>
            </a:endParaRPr>
          </a:p>
          <a:p>
            <a:pPr indent="0" lvl="0" marL="0" rtl="0" algn="l">
              <a:spcBef>
                <a:spcPts val="1200"/>
              </a:spcBef>
              <a:spcAft>
                <a:spcPts val="0"/>
              </a:spcAft>
              <a:buNone/>
            </a:pPr>
            <a:r>
              <a:rPr b="1" lang="en-GB" sz="900">
                <a:solidFill>
                  <a:srgbClr val="000000"/>
                </a:solidFill>
                <a:latin typeface="Arial"/>
                <a:ea typeface="Arial"/>
                <a:cs typeface="Arial"/>
                <a:sym typeface="Arial"/>
              </a:rPr>
              <a:t>Solution: Column Generation (CG)</a:t>
            </a:r>
            <a:r>
              <a:rPr lang="en-GB"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Char char="●"/>
            </a:pPr>
            <a:r>
              <a:rPr b="1" lang="en-GB" sz="900">
                <a:solidFill>
                  <a:srgbClr val="000000"/>
                </a:solidFill>
                <a:latin typeface="Arial"/>
                <a:ea typeface="Arial"/>
                <a:cs typeface="Arial"/>
                <a:sym typeface="Arial"/>
              </a:rPr>
              <a:t>Concept</a:t>
            </a:r>
            <a:r>
              <a:rPr lang="en-GB" sz="900">
                <a:solidFill>
                  <a:srgbClr val="000000"/>
                </a:solidFill>
                <a:latin typeface="Arial"/>
                <a:ea typeface="Arial"/>
                <a:cs typeface="Arial"/>
                <a:sym typeface="Arial"/>
              </a:rPr>
              <a:t>: </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AutoNum type="alphaLcPeriod"/>
            </a:pPr>
            <a:r>
              <a:rPr lang="en-GB" sz="900">
                <a:solidFill>
                  <a:srgbClr val="000000"/>
                </a:solidFill>
                <a:latin typeface="Arial"/>
                <a:ea typeface="Arial"/>
                <a:cs typeface="Arial"/>
                <a:sym typeface="Arial"/>
              </a:rPr>
              <a:t>Developed for large linear programs (LPs), CG leverages the sparsity of optimal LP solutions.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AutoNum type="alphaLcPeriod"/>
            </a:pPr>
            <a:r>
              <a:rPr lang="en-GB" sz="900">
                <a:solidFill>
                  <a:srgbClr val="000000"/>
                </a:solidFill>
                <a:latin typeface="Arial"/>
                <a:ea typeface="Arial"/>
                <a:cs typeface="Arial"/>
                <a:sym typeface="Arial"/>
              </a:rPr>
              <a:t>Originally designed to handle large linear programs (LPs) by managing many columns.</a:t>
            </a:r>
            <a:endParaRPr sz="900">
              <a:solidFill>
                <a:srgbClr val="000000"/>
              </a:solidFill>
              <a:latin typeface="Arial"/>
              <a:ea typeface="Arial"/>
              <a:cs typeface="Arial"/>
              <a:sym typeface="Arial"/>
            </a:endParaRPr>
          </a:p>
          <a:p>
            <a:pPr indent="-285750" lvl="1" marL="914400" rtl="0" algn="l">
              <a:spcBef>
                <a:spcPts val="0"/>
              </a:spcBef>
              <a:spcAft>
                <a:spcPts val="0"/>
              </a:spcAft>
              <a:buClr>
                <a:srgbClr val="000000"/>
              </a:buClr>
              <a:buSzPts val="900"/>
              <a:buFont typeface="Arial"/>
              <a:buAutoNum type="alphaLcPeriod"/>
            </a:pPr>
            <a:r>
              <a:rPr lang="en-GB" sz="900">
                <a:solidFill>
                  <a:srgbClr val="000000"/>
                </a:solidFill>
                <a:latin typeface="Arial"/>
                <a:ea typeface="Arial"/>
                <a:cs typeface="Arial"/>
                <a:sym typeface="Arial"/>
              </a:rPr>
              <a:t>CG capitalizes on the sparsity of optimal LP solutions.</a:t>
            </a:r>
            <a:endParaRPr sz="900">
              <a:solidFill>
                <a:srgbClr val="000000"/>
              </a:solidFill>
              <a:latin typeface="Arial"/>
              <a:ea typeface="Arial"/>
              <a:cs typeface="Arial"/>
              <a:sym typeface="Arial"/>
            </a:endParaRPr>
          </a:p>
          <a:p>
            <a:pPr indent="0" lvl="0" marL="0" rtl="0" algn="l">
              <a:spcBef>
                <a:spcPts val="1200"/>
              </a:spcBef>
              <a:spcAft>
                <a:spcPts val="0"/>
              </a:spcAft>
              <a:buNone/>
            </a:pPr>
            <a:r>
              <a:rPr b="1" lang="en-GB" sz="900">
                <a:solidFill>
                  <a:srgbClr val="000000"/>
                </a:solidFill>
                <a:latin typeface="Arial"/>
                <a:ea typeface="Arial"/>
                <a:cs typeface="Arial"/>
                <a:sym typeface="Arial"/>
              </a:rPr>
              <a:t>Procedure</a:t>
            </a:r>
            <a:r>
              <a:rPr lang="en-GB"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indent="-285750" lvl="0" marL="457200" rtl="0" algn="l">
              <a:spcBef>
                <a:spcPts val="1200"/>
              </a:spcBef>
              <a:spcAft>
                <a:spcPts val="0"/>
              </a:spcAft>
              <a:buClr>
                <a:srgbClr val="000000"/>
              </a:buClr>
              <a:buSzPts val="900"/>
              <a:buFont typeface="Arial"/>
              <a:buChar char="●"/>
            </a:pPr>
            <a:r>
              <a:rPr b="1" lang="en-GB" sz="900">
                <a:solidFill>
                  <a:srgbClr val="000000"/>
                </a:solidFill>
                <a:latin typeface="Arial"/>
                <a:ea typeface="Arial"/>
                <a:cs typeface="Arial"/>
                <a:sym typeface="Arial"/>
              </a:rPr>
              <a:t>Initial Step</a:t>
            </a:r>
            <a:r>
              <a:rPr lang="en-GB" sz="900">
                <a:solidFill>
                  <a:srgbClr val="000000"/>
                </a:solidFill>
                <a:latin typeface="Arial"/>
                <a:ea typeface="Arial"/>
                <a:cs typeface="Arial"/>
                <a:sym typeface="Arial"/>
              </a:rPr>
              <a:t>: Solve a restricted problem with a limited set of candidate columns.</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Dual Solution</a:t>
            </a:r>
            <a:r>
              <a:rPr lang="en-GB" sz="900">
                <a:solidFill>
                  <a:srgbClr val="000000"/>
                </a:solidFill>
                <a:latin typeface="Arial"/>
                <a:ea typeface="Arial"/>
                <a:cs typeface="Arial"/>
                <a:sym typeface="Arial"/>
              </a:rPr>
              <a:t>: Use the optimal dual solution to identify missing columns that could improve the solution.</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Marginal Benefit</a:t>
            </a:r>
            <a:r>
              <a:rPr lang="en-GB" sz="900">
                <a:solidFill>
                  <a:srgbClr val="000000"/>
                </a:solidFill>
                <a:latin typeface="Arial"/>
                <a:ea typeface="Arial"/>
                <a:cs typeface="Arial"/>
                <a:sym typeface="Arial"/>
              </a:rPr>
              <a:t>: Compute the partial derivative (marginal benefit) of adding a missing column.</a:t>
            </a:r>
            <a:endParaRPr sz="9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Char char="●"/>
            </a:pPr>
            <a:r>
              <a:rPr b="1" lang="en-GB" sz="900">
                <a:solidFill>
                  <a:srgbClr val="000000"/>
                </a:solidFill>
                <a:latin typeface="Arial"/>
                <a:ea typeface="Arial"/>
                <a:cs typeface="Arial"/>
                <a:sym typeface="Arial"/>
              </a:rPr>
              <a:t>Termination</a:t>
            </a:r>
            <a:r>
              <a:rPr lang="en-GB" sz="900">
                <a:solidFill>
                  <a:srgbClr val="000000"/>
                </a:solidFill>
                <a:latin typeface="Arial"/>
                <a:ea typeface="Arial"/>
                <a:cs typeface="Arial"/>
                <a:sym typeface="Arial"/>
              </a:rPr>
              <a:t>: If the partial derivative for the best missing column is non-negative, the process stops.</a:t>
            </a:r>
            <a:endParaRPr sz="900">
              <a:solidFill>
                <a:srgbClr val="000000"/>
              </a:solidFill>
              <a:latin typeface="Arial"/>
              <a:ea typeface="Arial"/>
              <a:cs typeface="Arial"/>
              <a:sym typeface="Arial"/>
            </a:endParaRPr>
          </a:p>
          <a:p>
            <a:pPr indent="0" lvl="0" marL="0" rtl="0" algn="l">
              <a:spcBef>
                <a:spcPts val="1200"/>
              </a:spcBef>
              <a:spcAft>
                <a:spcPts val="1200"/>
              </a:spcAft>
              <a:buNone/>
            </a:pPr>
            <a:r>
              <a:t/>
            </a:r>
            <a:endParaRPr sz="900">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102600" y="577825"/>
            <a:ext cx="8795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General Rule Ensemble Using Column Generation</a:t>
            </a:r>
            <a:endParaRPr/>
          </a:p>
          <a:p>
            <a:pPr indent="0" lvl="0" marL="0" rtl="0" algn="l">
              <a:spcBef>
                <a:spcPts val="0"/>
              </a:spcBef>
              <a:spcAft>
                <a:spcPts val="0"/>
              </a:spcAft>
              <a:buNone/>
            </a:pPr>
            <a:r>
              <a:t/>
            </a:r>
            <a:endParaRPr/>
          </a:p>
        </p:txBody>
      </p:sp>
      <p:sp>
        <p:nvSpPr>
          <p:cNvPr id="313" name="Google Shape;313;p40"/>
          <p:cNvSpPr txBox="1"/>
          <p:nvPr>
            <p:ph idx="1" type="body"/>
          </p:nvPr>
        </p:nvSpPr>
        <p:spPr>
          <a:xfrm>
            <a:off x="265425" y="1631100"/>
            <a:ext cx="8795700" cy="2757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rgbClr val="000000"/>
                </a:solidFill>
                <a:latin typeface="Arial"/>
                <a:ea typeface="Arial"/>
                <a:cs typeface="Arial"/>
                <a:sym typeface="Arial"/>
              </a:rPr>
              <a:t>Formulating the Column Generation Problem</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lang="en-GB" sz="1000">
                <a:solidFill>
                  <a:srgbClr val="000000"/>
                </a:solidFill>
                <a:latin typeface="Arial"/>
                <a:ea typeface="Arial"/>
                <a:cs typeface="Arial"/>
                <a:sym typeface="Arial"/>
              </a:rPr>
              <a:t>The key is to design a subproblem that searches through missing columns without fully enumerating them.</a:t>
            </a:r>
            <a:endParaRPr sz="1000">
              <a:solidFill>
                <a:srgbClr val="000000"/>
              </a:solidFill>
              <a:latin typeface="Arial"/>
              <a:ea typeface="Arial"/>
              <a:cs typeface="Arial"/>
              <a:sym typeface="Arial"/>
            </a:endParaRPr>
          </a:p>
          <a:p>
            <a:pPr indent="0" lvl="0" marL="0" rtl="0" algn="l">
              <a:spcBef>
                <a:spcPts val="1200"/>
              </a:spcBef>
              <a:spcAft>
                <a:spcPts val="0"/>
              </a:spcAft>
              <a:buNone/>
            </a:pPr>
            <a:r>
              <a:rPr b="1" lang="en-GB" sz="1000">
                <a:solidFill>
                  <a:srgbClr val="000000"/>
                </a:solidFill>
                <a:latin typeface="Arial"/>
                <a:ea typeface="Arial"/>
                <a:cs typeface="Arial"/>
                <a:sym typeface="Arial"/>
              </a:rPr>
              <a:t>Optimization Problem Transformation</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lang="en-GB" sz="1000">
                <a:solidFill>
                  <a:srgbClr val="000000"/>
                </a:solidFill>
                <a:latin typeface="Arial"/>
                <a:ea typeface="Arial"/>
                <a:cs typeface="Arial"/>
                <a:sym typeface="Arial"/>
              </a:rPr>
              <a:t>Transform problem by using B+ and B-, solve it for a S subset K, and check for optimality.</a:t>
            </a:r>
            <a:endParaRPr sz="1000">
              <a:solidFill>
                <a:srgbClr val="000000"/>
              </a:solidFill>
              <a:latin typeface="Arial"/>
              <a:ea typeface="Arial"/>
              <a:cs typeface="Arial"/>
              <a:sym typeface="Arial"/>
            </a:endParaRPr>
          </a:p>
          <a:p>
            <a:pPr indent="0" lvl="0" marL="0" rtl="0" algn="l">
              <a:spcBef>
                <a:spcPts val="1200"/>
              </a:spcBef>
              <a:spcAft>
                <a:spcPts val="0"/>
              </a:spcAft>
              <a:buNone/>
            </a:pPr>
            <a:r>
              <a:rPr b="1" lang="en-GB" sz="1000">
                <a:solidFill>
                  <a:srgbClr val="000000"/>
                </a:solidFill>
                <a:latin typeface="Arial"/>
                <a:ea typeface="Arial"/>
                <a:cs typeface="Arial"/>
                <a:sym typeface="Arial"/>
              </a:rPr>
              <a:t>Optimality Conditions</a:t>
            </a:r>
            <a:r>
              <a:rPr lang="en-GB" sz="1000">
                <a:solidFill>
                  <a:srgbClr val="000000"/>
                </a:solidFill>
                <a:latin typeface="Arial"/>
                <a:ea typeface="Arial"/>
                <a:cs typeface="Arial"/>
                <a:sym typeface="Arial"/>
              </a:rPr>
              <a:t>:</a:t>
            </a:r>
            <a:endParaRPr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lang="en-GB" sz="1000">
                <a:solidFill>
                  <a:srgbClr val="000000"/>
                </a:solidFill>
                <a:latin typeface="Arial"/>
                <a:ea typeface="Arial"/>
                <a:cs typeface="Arial"/>
                <a:sym typeface="Arial"/>
              </a:rPr>
              <a:t>Need to make sure that optimality conditions are met in the restricted problem.</a:t>
            </a:r>
            <a:endParaRPr sz="1000">
              <a:solidFill>
                <a:srgbClr val="000000"/>
              </a:solidFill>
              <a:latin typeface="Arial"/>
              <a:ea typeface="Arial"/>
              <a:cs typeface="Arial"/>
              <a:sym typeface="Arial"/>
            </a:endParaRPr>
          </a:p>
          <a:p>
            <a:pPr indent="0" lvl="0" marL="0" rtl="0" algn="l">
              <a:spcBef>
                <a:spcPts val="1200"/>
              </a:spcBef>
              <a:spcAft>
                <a:spcPts val="1600"/>
              </a:spcAft>
              <a:buNone/>
            </a:pPr>
            <a:r>
              <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328750" y="5755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Column Generation Algorithm</a:t>
            </a:r>
            <a:endParaRPr/>
          </a:p>
        </p:txBody>
      </p:sp>
      <p:sp>
        <p:nvSpPr>
          <p:cNvPr id="319" name="Google Shape;319;p4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127764"/>
              <a:buNone/>
            </a:pPr>
            <a:r>
              <a:rPr b="1" lang="en-GB" sz="1100">
                <a:solidFill>
                  <a:srgbClr val="000000"/>
                </a:solidFill>
                <a:latin typeface="Arial"/>
                <a:ea typeface="Arial"/>
                <a:cs typeface="Arial"/>
                <a:sym typeface="Arial"/>
              </a:rPr>
              <a:t>Alternates between solving the restricted problem and searching for new columns.</a:t>
            </a:r>
            <a:endParaRPr b="1" sz="1100">
              <a:solidFill>
                <a:srgbClr val="000000"/>
              </a:solidFill>
              <a:latin typeface="Arial"/>
              <a:ea typeface="Arial"/>
              <a:cs typeface="Arial"/>
              <a:sym typeface="Arial"/>
            </a:endParaRPr>
          </a:p>
          <a:p>
            <a:pPr indent="-293243" lvl="0" marL="457200" rtl="0" algn="l">
              <a:lnSpc>
                <a:spcPct val="115000"/>
              </a:lnSpc>
              <a:spcBef>
                <a:spcPts val="1200"/>
              </a:spcBef>
              <a:spcAft>
                <a:spcPts val="0"/>
              </a:spcAft>
              <a:buClr>
                <a:srgbClr val="000000"/>
              </a:buClr>
              <a:buSzPct val="100000"/>
              <a:buFont typeface="Arial"/>
              <a:buChar char="●"/>
            </a:pPr>
            <a:r>
              <a:rPr lang="en-GB" sz="1100">
                <a:solidFill>
                  <a:srgbClr val="000000"/>
                </a:solidFill>
                <a:latin typeface="Arial"/>
                <a:ea typeface="Arial"/>
                <a:cs typeface="Arial"/>
                <a:sym typeface="Arial"/>
              </a:rPr>
              <a:t>The algorithm works by repeatedly refining the model and adding new rules (columns) that improve its performance.</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ct val="127764"/>
              <a:buNone/>
            </a:pPr>
            <a:r>
              <a:rPr b="1" lang="en-GB" sz="1100">
                <a:solidFill>
                  <a:srgbClr val="000000"/>
                </a:solidFill>
                <a:latin typeface="Arial"/>
                <a:ea typeface="Arial"/>
                <a:cs typeface="Arial"/>
                <a:sym typeface="Arial"/>
              </a:rPr>
              <a:t>Solves the CG subproblem using integer programming or heuristic.</a:t>
            </a:r>
            <a:endParaRPr b="1" sz="1100">
              <a:solidFill>
                <a:srgbClr val="000000"/>
              </a:solidFill>
              <a:latin typeface="Arial"/>
              <a:ea typeface="Arial"/>
              <a:cs typeface="Arial"/>
              <a:sym typeface="Arial"/>
            </a:endParaRPr>
          </a:p>
          <a:p>
            <a:pPr indent="-293243" lvl="0" marL="457200" rtl="0" algn="l">
              <a:lnSpc>
                <a:spcPct val="115000"/>
              </a:lnSpc>
              <a:spcBef>
                <a:spcPts val="1200"/>
              </a:spcBef>
              <a:spcAft>
                <a:spcPts val="0"/>
              </a:spcAft>
              <a:buClr>
                <a:srgbClr val="000000"/>
              </a:buClr>
              <a:buSzPct val="100000"/>
              <a:buFont typeface="Arial"/>
              <a:buChar char="●"/>
            </a:pPr>
            <a:r>
              <a:rPr lang="en-GB" sz="1100">
                <a:solidFill>
                  <a:srgbClr val="000000"/>
                </a:solidFill>
                <a:latin typeface="Arial"/>
                <a:ea typeface="Arial"/>
                <a:cs typeface="Arial"/>
                <a:sym typeface="Arial"/>
              </a:rPr>
              <a:t>Each iteration involves solving a subproblem to find the best new rule, using sophisticated optimization techniques.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ct val="127764"/>
              <a:buNone/>
            </a:pPr>
            <a:r>
              <a:rPr b="1" lang="en-GB" sz="1100">
                <a:solidFill>
                  <a:srgbClr val="000000"/>
                </a:solidFill>
                <a:latin typeface="Arial"/>
                <a:ea typeface="Arial"/>
                <a:cs typeface="Arial"/>
                <a:sym typeface="Arial"/>
              </a:rPr>
              <a:t>Terminates with a certificate that the problem is solved to optimality.</a:t>
            </a:r>
            <a:endParaRPr b="1" sz="1100">
              <a:solidFill>
                <a:srgbClr val="000000"/>
              </a:solidFill>
              <a:latin typeface="Arial"/>
              <a:ea typeface="Arial"/>
              <a:cs typeface="Arial"/>
              <a:sym typeface="Arial"/>
            </a:endParaRPr>
          </a:p>
          <a:p>
            <a:pPr indent="-293243" lvl="0" marL="457200" rtl="0" algn="l">
              <a:lnSpc>
                <a:spcPct val="115000"/>
              </a:lnSpc>
              <a:spcBef>
                <a:spcPts val="1200"/>
              </a:spcBef>
              <a:spcAft>
                <a:spcPts val="0"/>
              </a:spcAft>
              <a:buClr>
                <a:srgbClr val="000000"/>
              </a:buClr>
              <a:buSzPct val="100000"/>
              <a:buFont typeface="Arial"/>
              <a:buChar char="●"/>
            </a:pPr>
            <a:r>
              <a:rPr lang="en-GB" sz="1100">
                <a:solidFill>
                  <a:srgbClr val="000000"/>
                </a:solidFill>
                <a:latin typeface="Arial"/>
                <a:ea typeface="Arial"/>
                <a:cs typeface="Arial"/>
                <a:sym typeface="Arial"/>
              </a:rPr>
              <a:t>The process continues until it reaches a point where no further improvements can be made, ensuring the model is optimal.</a:t>
            </a:r>
            <a:endParaRPr sz="1100">
              <a:solidFill>
                <a:srgbClr val="000000"/>
              </a:solidFill>
              <a:latin typeface="Arial"/>
              <a:ea typeface="Arial"/>
              <a:cs typeface="Arial"/>
              <a:sym typeface="Arial"/>
            </a:endParaRPr>
          </a:p>
          <a:p>
            <a:pPr indent="0" lvl="0" marL="0" rtl="0" algn="l">
              <a:lnSpc>
                <a:spcPct val="115000"/>
              </a:lnSpc>
              <a:spcBef>
                <a:spcPts val="1200"/>
              </a:spcBef>
              <a:spcAft>
                <a:spcPts val="1200"/>
              </a:spcAft>
              <a:buSzPct val="108108"/>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394325" y="5901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Column Generation Approaches</a:t>
            </a:r>
            <a:endParaRPr/>
          </a:p>
        </p:txBody>
      </p:sp>
      <p:sp>
        <p:nvSpPr>
          <p:cNvPr id="325" name="Google Shape;325;p42"/>
          <p:cNvSpPr txBox="1"/>
          <p:nvPr>
            <p:ph idx="1" type="body"/>
          </p:nvPr>
        </p:nvSpPr>
        <p:spPr>
          <a:xfrm>
            <a:off x="729450" y="1358200"/>
            <a:ext cx="7688700" cy="3455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Objective</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Solve the column generation subproblem using either integer programming (IP) or a heuristic algorithm.</a:t>
            </a:r>
            <a:endParaRPr b="1" sz="11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b="1" lang="en-GB" sz="1100">
                <a:solidFill>
                  <a:srgbClr val="000000"/>
                </a:solidFill>
                <a:latin typeface="Arial"/>
                <a:ea typeface="Arial"/>
                <a:cs typeface="Arial"/>
                <a:sym typeface="Arial"/>
              </a:rPr>
              <a:t>Implemented in Java using LibLinear and Cplex.</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Our implementation leverages powerful software libraries for linear programming and optimization, ensuring robustness and efficiency.</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Implementation</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Software Tools</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b="1" lang="en-GB">
                <a:solidFill>
                  <a:srgbClr val="000000"/>
                </a:solidFill>
                <a:latin typeface="Arial"/>
                <a:ea typeface="Arial"/>
                <a:cs typeface="Arial"/>
                <a:sym typeface="Arial"/>
              </a:rPr>
              <a:t>LibLinear</a:t>
            </a:r>
            <a:r>
              <a:rPr lang="en-GB">
                <a:solidFill>
                  <a:srgbClr val="000000"/>
                </a:solidFill>
                <a:latin typeface="Arial"/>
                <a:ea typeface="Arial"/>
                <a:cs typeface="Arial"/>
                <a:sym typeface="Arial"/>
              </a:rPr>
              <a:t>: Used for solving regularized logistic regression problems.</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b="1" lang="en-GB">
                <a:solidFill>
                  <a:srgbClr val="000000"/>
                </a:solidFill>
                <a:latin typeface="Arial"/>
                <a:ea typeface="Arial"/>
                <a:cs typeface="Arial"/>
                <a:sym typeface="Arial"/>
              </a:rPr>
              <a:t>Cplex</a:t>
            </a:r>
            <a:r>
              <a:rPr lang="en-GB">
                <a:solidFill>
                  <a:srgbClr val="000000"/>
                </a:solidFill>
                <a:latin typeface="Arial"/>
                <a:ea typeface="Arial"/>
                <a:cs typeface="Arial"/>
                <a:sym typeface="Arial"/>
              </a:rPr>
              <a:t>: Used for solving the integer programming subproblem.</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Heuristic algorithm performs limited search of the rule space in order of increasing conjunction degree.</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The heuristic approach starts with simpler rules and gradually considers more complex ones, making the search process manageable and effective.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277750" y="5828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Classification Experiments</a:t>
            </a:r>
            <a:endParaRPr/>
          </a:p>
        </p:txBody>
      </p:sp>
      <p:sp>
        <p:nvSpPr>
          <p:cNvPr id="331" name="Google Shape;331;p4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115000"/>
              </a:lnSpc>
              <a:spcBef>
                <a:spcPts val="0"/>
              </a:spcBef>
              <a:spcAft>
                <a:spcPts val="0"/>
              </a:spcAft>
              <a:buSzPct val="139037"/>
              <a:buNone/>
            </a:pPr>
            <a:r>
              <a:rPr b="1" lang="en-GB" sz="1100">
                <a:solidFill>
                  <a:srgbClr val="000000"/>
                </a:solidFill>
                <a:latin typeface="Arial"/>
                <a:ea typeface="Arial"/>
                <a:cs typeface="Arial"/>
                <a:sym typeface="Arial"/>
              </a:rPr>
              <a:t>Evaluated performance-complexity trade-offs.</a:t>
            </a:r>
            <a:endParaRPr b="1" sz="1100">
              <a:solidFill>
                <a:srgbClr val="000000"/>
              </a:solidFill>
              <a:latin typeface="Arial"/>
              <a:ea typeface="Arial"/>
              <a:cs typeface="Arial"/>
              <a:sym typeface="Arial"/>
            </a:endParaRPr>
          </a:p>
          <a:p>
            <a:pPr indent="-287972" lvl="0" marL="457200" rtl="0" algn="l">
              <a:lnSpc>
                <a:spcPct val="115000"/>
              </a:lnSpc>
              <a:spcBef>
                <a:spcPts val="1200"/>
              </a:spcBef>
              <a:spcAft>
                <a:spcPts val="0"/>
              </a:spcAft>
              <a:buClr>
                <a:srgbClr val="000000"/>
              </a:buClr>
              <a:buSzPct val="100000"/>
              <a:buFont typeface="Arial"/>
              <a:buChar char="●"/>
            </a:pPr>
            <a:r>
              <a:rPr lang="en-GB" sz="1100">
                <a:solidFill>
                  <a:srgbClr val="000000"/>
                </a:solidFill>
                <a:latin typeface="Arial"/>
                <a:ea typeface="Arial"/>
                <a:cs typeface="Arial"/>
                <a:sym typeface="Arial"/>
              </a:rPr>
              <a:t>We analyzed how our models balance prediction accuracy with the complexity of the rule set.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ct val="139037"/>
              <a:buNone/>
            </a:pPr>
            <a:r>
              <a:rPr b="1" lang="en-GB" sz="1100">
                <a:solidFill>
                  <a:srgbClr val="000000"/>
                </a:solidFill>
                <a:latin typeface="Arial"/>
                <a:ea typeface="Arial"/>
                <a:cs typeface="Arial"/>
                <a:sym typeface="Arial"/>
              </a:rPr>
              <a:t>Reported accuracy and Brier score.</a:t>
            </a:r>
            <a:endParaRPr b="1" sz="1100">
              <a:solidFill>
                <a:srgbClr val="000000"/>
              </a:solidFill>
              <a:latin typeface="Arial"/>
              <a:ea typeface="Arial"/>
              <a:cs typeface="Arial"/>
              <a:sym typeface="Arial"/>
            </a:endParaRPr>
          </a:p>
          <a:p>
            <a:pPr indent="-287972" lvl="0" marL="457200" rtl="0" algn="l">
              <a:lnSpc>
                <a:spcPct val="115000"/>
              </a:lnSpc>
              <a:spcBef>
                <a:spcPts val="1200"/>
              </a:spcBef>
              <a:spcAft>
                <a:spcPts val="0"/>
              </a:spcAft>
              <a:buClr>
                <a:srgbClr val="000000"/>
              </a:buClr>
              <a:buSzPct val="100000"/>
              <a:buFont typeface="Arial"/>
              <a:buChar char="●"/>
            </a:pPr>
            <a:r>
              <a:rPr lang="en-GB" sz="1100">
                <a:solidFill>
                  <a:srgbClr val="000000"/>
                </a:solidFill>
                <a:latin typeface="Arial"/>
                <a:ea typeface="Arial"/>
                <a:cs typeface="Arial"/>
                <a:sym typeface="Arial"/>
              </a:rPr>
              <a:t>Key performance metrics include accuracy (correct predictions) and the Brier score (measuring probabilistic predictions' accuracy).</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ct val="139037"/>
              <a:buNone/>
            </a:pPr>
            <a:r>
              <a:rPr b="1" lang="en-GB" sz="1100">
                <a:solidFill>
                  <a:srgbClr val="000000"/>
                </a:solidFill>
                <a:latin typeface="Arial"/>
                <a:ea typeface="Arial"/>
                <a:cs typeface="Arial"/>
                <a:sym typeface="Arial"/>
              </a:rPr>
              <a:t>Measured rule ensemble complexity in terms of the number and length of rules.</a:t>
            </a:r>
            <a:endParaRPr b="1" sz="1100">
              <a:solidFill>
                <a:srgbClr val="000000"/>
              </a:solidFill>
              <a:latin typeface="Arial"/>
              <a:ea typeface="Arial"/>
              <a:cs typeface="Arial"/>
              <a:sym typeface="Arial"/>
            </a:endParaRPr>
          </a:p>
          <a:p>
            <a:pPr indent="-287972" lvl="0" marL="457200" rtl="0" algn="l">
              <a:lnSpc>
                <a:spcPct val="115000"/>
              </a:lnSpc>
              <a:spcBef>
                <a:spcPts val="1200"/>
              </a:spcBef>
              <a:spcAft>
                <a:spcPts val="0"/>
              </a:spcAft>
              <a:buClr>
                <a:srgbClr val="000000"/>
              </a:buClr>
              <a:buSzPct val="100000"/>
              <a:buFont typeface="Arial"/>
              <a:buChar char="●"/>
            </a:pPr>
            <a:r>
              <a:rPr lang="en-GB" sz="1100">
                <a:solidFill>
                  <a:srgbClr val="000000"/>
                </a:solidFill>
                <a:latin typeface="Arial"/>
                <a:ea typeface="Arial"/>
                <a:cs typeface="Arial"/>
                <a:sym typeface="Arial"/>
              </a:rPr>
              <a:t>We assessed the complexity by counting the number of rules and their lengths, aiming for simplicity without sacrificing performance.</a:t>
            </a:r>
            <a:endParaRPr sz="1100">
              <a:solidFill>
                <a:srgbClr val="000000"/>
              </a:solidFill>
              <a:latin typeface="Arial"/>
              <a:ea typeface="Arial"/>
              <a:cs typeface="Arial"/>
              <a:sym typeface="Arial"/>
            </a:endParaRPr>
          </a:p>
          <a:p>
            <a:pPr indent="0" lvl="0" marL="0" rtl="0" algn="l">
              <a:lnSpc>
                <a:spcPct val="115000"/>
              </a:lnSpc>
              <a:spcBef>
                <a:spcPts val="1200"/>
              </a:spcBef>
              <a:spcAft>
                <a:spcPts val="1200"/>
              </a:spcAft>
              <a:buSzPct val="117646"/>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Results Summary</a:t>
            </a:r>
            <a:endParaRPr/>
          </a:p>
        </p:txBody>
      </p:sp>
      <p:sp>
        <p:nvSpPr>
          <p:cNvPr id="337" name="Google Shape;337;p4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b="1" lang="en-GB" sz="1100">
                <a:solidFill>
                  <a:srgbClr val="000000"/>
                </a:solidFill>
                <a:latin typeface="Arial"/>
                <a:ea typeface="Arial"/>
                <a:cs typeface="Arial"/>
                <a:sym typeface="Arial"/>
              </a:rPr>
              <a:t>Proposed methods achieve better accuracy-complexity trade-offs.</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Our models provide a good balance, maintaining high accuracy while keeping the rule set manageable.</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b="1" lang="en-GB" sz="1100">
                <a:solidFill>
                  <a:srgbClr val="000000"/>
                </a:solidFill>
                <a:latin typeface="Arial"/>
                <a:ea typeface="Arial"/>
                <a:cs typeface="Arial"/>
                <a:sym typeface="Arial"/>
              </a:rPr>
              <a:t>Competitive with less interpretable benchmark models.</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Despite being more interpretable, our models perform competitively with less interpretable but traditionally more powerful models.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b="1" lang="en-GB" sz="1100">
                <a:solidFill>
                  <a:srgbClr val="000000"/>
                </a:solidFill>
                <a:latin typeface="Arial"/>
                <a:ea typeface="Arial"/>
                <a:cs typeface="Arial"/>
                <a:sym typeface="Arial"/>
              </a:rPr>
              <a:t>Simpler models often available at a relatively small performance cost.</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We found that simpler, more interpretable models can be almost as effective as more complex ones, making them practical for real-world applications.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Relationships Between GLMs, Decision Trees, and Linear Regression</a:t>
            </a:r>
            <a:endParaRPr sz="1700"/>
          </a:p>
        </p:txBody>
      </p:sp>
      <p:sp>
        <p:nvSpPr>
          <p:cNvPr id="343" name="Google Shape;343;p45"/>
          <p:cNvSpPr txBox="1"/>
          <p:nvPr>
            <p:ph idx="1" type="body"/>
          </p:nvPr>
        </p:nvSpPr>
        <p:spPr>
          <a:xfrm>
            <a:off x="1295325" y="2078875"/>
            <a:ext cx="7122900" cy="249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Generalized Linear Models (GLMs)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Definition:</a:t>
            </a:r>
            <a:r>
              <a:rPr lang="en-GB" sz="1100">
                <a:solidFill>
                  <a:srgbClr val="000000"/>
                </a:solidFill>
                <a:latin typeface="Arial"/>
                <a:ea typeface="Arial"/>
                <a:cs typeface="Arial"/>
                <a:sym typeface="Arial"/>
              </a:rPr>
              <a:t> GLMs are a broad class of models that generalize</a:t>
            </a:r>
            <a:r>
              <a:rPr b="1" lang="en-GB" sz="1100">
                <a:solidFill>
                  <a:srgbClr val="000000"/>
                </a:solidFill>
                <a:latin typeface="Arial"/>
                <a:ea typeface="Arial"/>
                <a:cs typeface="Arial"/>
                <a:sym typeface="Arial"/>
              </a:rPr>
              <a:t> linear regression</a:t>
            </a:r>
            <a:r>
              <a:rPr lang="en-GB" sz="1100">
                <a:solidFill>
                  <a:srgbClr val="000000"/>
                </a:solidFill>
                <a:latin typeface="Arial"/>
                <a:ea typeface="Arial"/>
                <a:cs typeface="Arial"/>
                <a:sym typeface="Arial"/>
              </a:rPr>
              <a:t> to allow for </a:t>
            </a:r>
            <a:r>
              <a:rPr b="1" lang="en-GB" sz="1100">
                <a:solidFill>
                  <a:srgbClr val="000000"/>
                </a:solidFill>
                <a:latin typeface="Arial"/>
                <a:ea typeface="Arial"/>
                <a:cs typeface="Arial"/>
                <a:sym typeface="Arial"/>
              </a:rPr>
              <a:t>response variables </a:t>
            </a:r>
            <a:r>
              <a:rPr lang="en-GB" sz="1100">
                <a:solidFill>
                  <a:srgbClr val="000000"/>
                </a:solidFill>
                <a:latin typeface="Arial"/>
                <a:ea typeface="Arial"/>
                <a:cs typeface="Arial"/>
                <a:sym typeface="Arial"/>
              </a:rPr>
              <a:t>that have </a:t>
            </a:r>
            <a:r>
              <a:rPr b="1" lang="en-GB" sz="1100">
                <a:solidFill>
                  <a:srgbClr val="000000"/>
                </a:solidFill>
                <a:latin typeface="Arial"/>
                <a:ea typeface="Arial"/>
                <a:cs typeface="Arial"/>
                <a:sym typeface="Arial"/>
              </a:rPr>
              <a:t>error distribution models other than a normal distribution</a:t>
            </a:r>
            <a:r>
              <a:rPr lang="en-GB" sz="1100">
                <a:solidFill>
                  <a:srgbClr val="000000"/>
                </a:solidFill>
                <a:latin typeface="Arial"/>
                <a:ea typeface="Arial"/>
                <a:cs typeface="Arial"/>
                <a:sym typeface="Arial"/>
              </a:rPr>
              <a:t>. They consist of three components:</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AutoNum type="arabicPeriod"/>
            </a:pPr>
            <a:r>
              <a:rPr b="1" lang="en-GB">
                <a:solidFill>
                  <a:srgbClr val="000000"/>
                </a:solidFill>
                <a:latin typeface="Arial"/>
                <a:ea typeface="Arial"/>
                <a:cs typeface="Arial"/>
                <a:sym typeface="Arial"/>
              </a:rPr>
              <a:t>Random Component:</a:t>
            </a:r>
            <a:r>
              <a:rPr lang="en-GB">
                <a:solidFill>
                  <a:srgbClr val="000000"/>
                </a:solidFill>
                <a:latin typeface="Arial"/>
                <a:ea typeface="Arial"/>
                <a:cs typeface="Arial"/>
                <a:sym typeface="Arial"/>
              </a:rPr>
              <a:t> Specifies the distribution of the response variable (e.g., normal, binomial, Poisson).</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AutoNum type="arabicPeriod"/>
            </a:pPr>
            <a:r>
              <a:rPr b="1" lang="en-GB">
                <a:solidFill>
                  <a:srgbClr val="000000"/>
                </a:solidFill>
                <a:latin typeface="Arial"/>
                <a:ea typeface="Arial"/>
                <a:cs typeface="Arial"/>
                <a:sym typeface="Arial"/>
              </a:rPr>
              <a:t>Systematic Component:</a:t>
            </a:r>
            <a:r>
              <a:rPr lang="en-GB">
                <a:solidFill>
                  <a:srgbClr val="000000"/>
                </a:solidFill>
                <a:latin typeface="Arial"/>
                <a:ea typeface="Arial"/>
                <a:cs typeface="Arial"/>
                <a:sym typeface="Arial"/>
              </a:rPr>
              <a:t> A linear combination of the predictor variables (similar to linear regression).</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AutoNum type="arabicPeriod"/>
            </a:pPr>
            <a:r>
              <a:rPr b="1" lang="en-GB">
                <a:solidFill>
                  <a:srgbClr val="000000"/>
                </a:solidFill>
                <a:latin typeface="Arial"/>
                <a:ea typeface="Arial"/>
                <a:cs typeface="Arial"/>
                <a:sym typeface="Arial"/>
              </a:rPr>
              <a:t>Link Function:</a:t>
            </a:r>
            <a:r>
              <a:rPr lang="en-GB">
                <a:solidFill>
                  <a:srgbClr val="000000"/>
                </a:solidFill>
                <a:latin typeface="Arial"/>
                <a:ea typeface="Arial"/>
                <a:cs typeface="Arial"/>
                <a:sym typeface="Arial"/>
              </a:rPr>
              <a:t> A function that relates the mean of the response variable to the linear predictors.</a:t>
            </a:r>
            <a:endParaRPr>
              <a:solidFill>
                <a:srgbClr val="000000"/>
              </a:solidFill>
              <a:latin typeface="Arial"/>
              <a:ea typeface="Arial"/>
              <a:cs typeface="Arial"/>
              <a:sym typeface="Arial"/>
            </a:endParaRPr>
          </a:p>
          <a:p>
            <a:pPr indent="0" lvl="0" marL="0" rtl="0" algn="l">
              <a:spcBef>
                <a:spcPts val="1200"/>
              </a:spcBef>
              <a:spcAft>
                <a:spcPts val="1600"/>
              </a:spcAft>
              <a:buNone/>
            </a:pPr>
            <a:r>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700">
                <a:solidFill>
                  <a:srgbClr val="000000"/>
                </a:solidFill>
                <a:latin typeface="Arial"/>
                <a:ea typeface="Arial"/>
                <a:cs typeface="Arial"/>
                <a:sym typeface="Arial"/>
              </a:rPr>
              <a:t>Examples of GLMs:</a:t>
            </a:r>
            <a:endParaRPr sz="1700"/>
          </a:p>
        </p:txBody>
      </p:sp>
      <p:sp>
        <p:nvSpPr>
          <p:cNvPr id="349" name="Google Shape;349;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98450" lvl="1" marL="914400" rtl="0" algn="l">
              <a:spcBef>
                <a:spcPts val="1200"/>
              </a:spcBef>
              <a:spcAft>
                <a:spcPts val="0"/>
              </a:spcAft>
              <a:buClr>
                <a:srgbClr val="000000"/>
              </a:buClr>
              <a:buSzPts val="1100"/>
              <a:buFont typeface="Arial"/>
              <a:buChar char="○"/>
            </a:pPr>
            <a:r>
              <a:rPr b="1" lang="en-GB">
                <a:solidFill>
                  <a:srgbClr val="000000"/>
                </a:solidFill>
                <a:latin typeface="Arial"/>
                <a:ea typeface="Arial"/>
                <a:cs typeface="Arial"/>
                <a:sym typeface="Arial"/>
              </a:rPr>
              <a:t>Linear Regression:</a:t>
            </a:r>
            <a:r>
              <a:rPr lang="en-GB">
                <a:solidFill>
                  <a:srgbClr val="000000"/>
                </a:solidFill>
                <a:latin typeface="Arial"/>
                <a:ea typeface="Arial"/>
                <a:cs typeface="Arial"/>
                <a:sym typeface="Arial"/>
              </a:rPr>
              <a:t> A GLM with a normal distribution and identity link function.</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b="1" lang="en-GB">
                <a:solidFill>
                  <a:srgbClr val="000000"/>
                </a:solidFill>
                <a:latin typeface="Arial"/>
                <a:ea typeface="Arial"/>
                <a:cs typeface="Arial"/>
                <a:sym typeface="Arial"/>
              </a:rPr>
              <a:t>Logistic Regression:</a:t>
            </a:r>
            <a:r>
              <a:rPr lang="en-GB">
                <a:solidFill>
                  <a:srgbClr val="000000"/>
                </a:solidFill>
                <a:latin typeface="Arial"/>
                <a:ea typeface="Arial"/>
                <a:cs typeface="Arial"/>
                <a:sym typeface="Arial"/>
              </a:rPr>
              <a:t> A GLM with a binomial distribution and logit link function.</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b="1" lang="en-GB">
                <a:solidFill>
                  <a:srgbClr val="000000"/>
                </a:solidFill>
                <a:latin typeface="Arial"/>
                <a:ea typeface="Arial"/>
                <a:cs typeface="Arial"/>
                <a:sym typeface="Arial"/>
              </a:rPr>
              <a:t>Poisson Regression:</a:t>
            </a:r>
            <a:r>
              <a:rPr lang="en-GB">
                <a:solidFill>
                  <a:srgbClr val="000000"/>
                </a:solidFill>
                <a:latin typeface="Arial"/>
                <a:ea typeface="Arial"/>
                <a:cs typeface="Arial"/>
                <a:sym typeface="Arial"/>
              </a:rPr>
              <a:t> A GLM with a Poisson distribution and log link function.</a:t>
            </a:r>
            <a:endParaRPr>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480325" y="587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Means Interpretability	</a:t>
            </a:r>
            <a:endParaRPr/>
          </a:p>
        </p:txBody>
      </p:sp>
      <p:sp>
        <p:nvSpPr>
          <p:cNvPr id="189" name="Google Shape;189;p20"/>
          <p:cNvSpPr txBox="1"/>
          <p:nvPr>
            <p:ph idx="1" type="body"/>
          </p:nvPr>
        </p:nvSpPr>
        <p:spPr>
          <a:xfrm>
            <a:off x="624975" y="1441200"/>
            <a:ext cx="7688700" cy="34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GB"/>
              <a:t>Is extent to which a human can understand the cause of a decision made by a model.</a:t>
            </a:r>
            <a:endParaRPr/>
          </a:p>
          <a:p>
            <a:pPr indent="0" lvl="0" marL="0" rtl="0" algn="l">
              <a:spcBef>
                <a:spcPts val="1600"/>
              </a:spcBef>
              <a:spcAft>
                <a:spcPts val="0"/>
              </a:spcAft>
              <a:buNone/>
            </a:pPr>
            <a:r>
              <a:rPr lang="en-GB"/>
              <a:t>Which is </a:t>
            </a:r>
            <a:r>
              <a:rPr b="1" lang="en-GB"/>
              <a:t>Importance :</a:t>
            </a:r>
            <a:endParaRPr b="1"/>
          </a:p>
          <a:p>
            <a:pPr indent="-311150" lvl="0" marL="457200" rtl="0" algn="l">
              <a:spcBef>
                <a:spcPts val="1600"/>
              </a:spcBef>
              <a:spcAft>
                <a:spcPts val="0"/>
              </a:spcAft>
              <a:buSzPts val="1300"/>
              <a:buChar char="●"/>
            </a:pPr>
            <a:r>
              <a:rPr b="1" lang="en-GB"/>
              <a:t> Debugging and improving models</a:t>
            </a:r>
            <a:endParaRPr b="1"/>
          </a:p>
          <a:p>
            <a:pPr indent="-311150" lvl="0" marL="457200" rtl="0" algn="l">
              <a:spcBef>
                <a:spcPts val="1600"/>
              </a:spcBef>
              <a:spcAft>
                <a:spcPts val="0"/>
              </a:spcAft>
              <a:buSzPts val="1300"/>
              <a:buChar char="●"/>
            </a:pPr>
            <a:r>
              <a:rPr b="1" lang="en-GB"/>
              <a:t>Trust and transparency</a:t>
            </a:r>
            <a:endParaRPr b="1"/>
          </a:p>
          <a:p>
            <a:pPr indent="-311150" lvl="0" marL="457200" rtl="0" algn="l">
              <a:spcBef>
                <a:spcPts val="1600"/>
              </a:spcBef>
              <a:spcAft>
                <a:spcPts val="0"/>
              </a:spcAft>
              <a:buSzPts val="1300"/>
              <a:buChar char="●"/>
            </a:pPr>
            <a:r>
              <a:rPr b="1" lang="en-GB"/>
              <a:t>Regular compliance</a:t>
            </a:r>
            <a:endParaRPr b="1"/>
          </a:p>
          <a:p>
            <a:pPr indent="-311150" lvl="0" marL="457200" rtl="0" algn="l">
              <a:spcBef>
                <a:spcPts val="1600"/>
              </a:spcBef>
              <a:spcAft>
                <a:spcPts val="1600"/>
              </a:spcAft>
              <a:buSzPts val="1300"/>
              <a:buChar char="●"/>
            </a:pPr>
            <a:r>
              <a:rPr b="1" lang="en-GB"/>
              <a:t>Ethical AI  deployment</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Linear Regression</a:t>
            </a:r>
            <a:endParaRPr sz="1700"/>
          </a:p>
        </p:txBody>
      </p:sp>
      <p:sp>
        <p:nvSpPr>
          <p:cNvPr id="355" name="Google Shape;355;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Relationship to GLMs:</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b="1" lang="en-GB">
                <a:solidFill>
                  <a:srgbClr val="000000"/>
                </a:solidFill>
                <a:latin typeface="Arial"/>
                <a:ea typeface="Arial"/>
                <a:cs typeface="Arial"/>
                <a:sym typeface="Arial"/>
              </a:rPr>
              <a:t>Special Case of GLMs:</a:t>
            </a:r>
            <a:r>
              <a:rPr lang="en-GB">
                <a:solidFill>
                  <a:srgbClr val="000000"/>
                </a:solidFill>
                <a:latin typeface="Arial"/>
                <a:ea typeface="Arial"/>
                <a:cs typeface="Arial"/>
                <a:sym typeface="Arial"/>
              </a:rPr>
              <a:t> Linear regression is a specific type of GLM where the response variable is </a:t>
            </a:r>
            <a:r>
              <a:rPr b="1" lang="en-GB">
                <a:solidFill>
                  <a:srgbClr val="000000"/>
                </a:solidFill>
                <a:latin typeface="Arial"/>
                <a:ea typeface="Arial"/>
                <a:cs typeface="Arial"/>
                <a:sym typeface="Arial"/>
              </a:rPr>
              <a:t>normally distributed</a:t>
            </a:r>
            <a:r>
              <a:rPr lang="en-GB">
                <a:solidFill>
                  <a:srgbClr val="000000"/>
                </a:solidFill>
                <a:latin typeface="Arial"/>
                <a:ea typeface="Arial"/>
                <a:cs typeface="Arial"/>
                <a:sym typeface="Arial"/>
              </a:rPr>
              <a:t>, and the </a:t>
            </a:r>
            <a:r>
              <a:rPr b="1" lang="en-GB">
                <a:solidFill>
                  <a:srgbClr val="000000"/>
                </a:solidFill>
                <a:latin typeface="Arial"/>
                <a:ea typeface="Arial"/>
                <a:cs typeface="Arial"/>
                <a:sym typeface="Arial"/>
              </a:rPr>
              <a:t>link function</a:t>
            </a:r>
            <a:r>
              <a:rPr lang="en-GB">
                <a:solidFill>
                  <a:srgbClr val="000000"/>
                </a:solidFill>
                <a:latin typeface="Arial"/>
                <a:ea typeface="Arial"/>
                <a:cs typeface="Arial"/>
                <a:sym typeface="Arial"/>
              </a:rPr>
              <a:t> is the identity function. This means the predicted values are directly equal to the linear predictors.</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b="1" lang="en-GB">
                <a:solidFill>
                  <a:srgbClr val="000000"/>
                </a:solidFill>
                <a:latin typeface="Arial"/>
                <a:ea typeface="Arial"/>
                <a:cs typeface="Arial"/>
                <a:sym typeface="Arial"/>
              </a:rPr>
              <a:t>Formula:					</a:t>
            </a:r>
            <a:r>
              <a:rPr b="1" lang="en-GB">
                <a:solidFill>
                  <a:srgbClr val="000000"/>
                </a:solidFill>
                <a:latin typeface="Arial"/>
                <a:ea typeface="Arial"/>
                <a:cs typeface="Arial"/>
                <a:sym typeface="Arial"/>
              </a:rPr>
              <a:t>	   </a:t>
            </a:r>
            <a:r>
              <a:rPr b="1" lang="en-GB">
                <a:solidFill>
                  <a:srgbClr val="000000"/>
                </a:solidFill>
                <a:latin typeface="Arial"/>
                <a:ea typeface="Arial"/>
                <a:cs typeface="Arial"/>
                <a:sym typeface="Arial"/>
              </a:rPr>
              <a:t>+ </a:t>
            </a:r>
            <a:r>
              <a:rPr lang="en-GB">
                <a:solidFill>
                  <a:srgbClr val="000000"/>
                </a:solidFill>
                <a:latin typeface="Arial"/>
                <a:ea typeface="Arial"/>
                <a:cs typeface="Arial"/>
                <a:sym typeface="Arial"/>
              </a:rPr>
              <a:t>ϵ </a:t>
            </a:r>
            <a:r>
              <a:rPr b="1" lang="en-GB">
                <a:solidFill>
                  <a:srgbClr val="000000"/>
                </a:solidFill>
                <a:latin typeface="Arial"/>
                <a:ea typeface="Arial"/>
                <a:cs typeface="Arial"/>
                <a:sym typeface="Arial"/>
              </a:rPr>
              <a:t> </a:t>
            </a:r>
            <a:endParaRPr/>
          </a:p>
          <a:p>
            <a:pPr indent="0" lvl="0" marL="0" rtl="0" algn="l">
              <a:spcBef>
                <a:spcPts val="1200"/>
              </a:spcBef>
              <a:spcAft>
                <a:spcPts val="0"/>
              </a:spcAft>
              <a:buNone/>
            </a:pPr>
            <a:r>
              <a:t/>
            </a:r>
            <a:endParaRPr b="1">
              <a:solidFill>
                <a:srgbClr val="000000"/>
              </a:solidFill>
              <a:latin typeface="Arial"/>
              <a:ea typeface="Arial"/>
              <a:cs typeface="Arial"/>
              <a:sym typeface="Arial"/>
            </a:endParaRPr>
          </a:p>
          <a:p>
            <a:pPr indent="-298450" lvl="1" marL="914400" rtl="0" algn="l">
              <a:spcBef>
                <a:spcPts val="1200"/>
              </a:spcBef>
              <a:spcAft>
                <a:spcPts val="0"/>
              </a:spcAft>
              <a:buClr>
                <a:srgbClr val="000000"/>
              </a:buClr>
              <a:buSzPts val="1100"/>
              <a:buFont typeface="Arial"/>
              <a:buChar char="○"/>
            </a:pPr>
            <a:r>
              <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where ϵ is the normally distributed error term and n the number of features.</a:t>
            </a:r>
            <a:endParaRPr>
              <a:solidFill>
                <a:srgbClr val="000000"/>
              </a:solidFill>
              <a:latin typeface="Arial"/>
              <a:ea typeface="Arial"/>
              <a:cs typeface="Arial"/>
              <a:sym typeface="Arial"/>
            </a:endParaRPr>
          </a:p>
          <a:p>
            <a:pPr indent="0" lvl="0" marL="0" rtl="0" algn="l">
              <a:spcBef>
                <a:spcPts val="1200"/>
              </a:spcBef>
              <a:spcAft>
                <a:spcPts val="0"/>
              </a:spcAft>
              <a:buNone/>
            </a:pPr>
            <a:r>
              <a:t/>
            </a:r>
            <a:endParaRPr b="1">
              <a:solidFill>
                <a:srgbClr val="000000"/>
              </a:solidFill>
              <a:latin typeface="Arial"/>
              <a:ea typeface="Arial"/>
              <a:cs typeface="Arial"/>
              <a:sym typeface="Arial"/>
            </a:endParaRPr>
          </a:p>
          <a:p>
            <a:pPr indent="0" lvl="0" marL="0" rtl="0" algn="l">
              <a:spcBef>
                <a:spcPts val="1200"/>
              </a:spcBef>
              <a:spcAft>
                <a:spcPts val="1200"/>
              </a:spcAft>
              <a:buNone/>
            </a:pPr>
            <a:r>
              <a:t/>
            </a:r>
            <a:endParaRPr b="1">
              <a:solidFill>
                <a:srgbClr val="000000"/>
              </a:solidFill>
              <a:latin typeface="Arial"/>
              <a:ea typeface="Arial"/>
              <a:cs typeface="Arial"/>
              <a:sym typeface="Arial"/>
            </a:endParaRPr>
          </a:p>
        </p:txBody>
      </p:sp>
      <p:pic>
        <p:nvPicPr>
          <p:cNvPr id="356" name="Google Shape;356;p47"/>
          <p:cNvPicPr preferRelativeResize="0"/>
          <p:nvPr/>
        </p:nvPicPr>
        <p:blipFill>
          <a:blip r:embed="rId3">
            <a:alphaModFix/>
          </a:blip>
          <a:stretch>
            <a:fillRect/>
          </a:stretch>
        </p:blipFill>
        <p:spPr>
          <a:xfrm>
            <a:off x="2507075" y="3051975"/>
            <a:ext cx="2549899" cy="814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Linear Regression</a:t>
            </a:r>
            <a:endParaRPr/>
          </a:p>
        </p:txBody>
      </p:sp>
      <p:sp>
        <p:nvSpPr>
          <p:cNvPr id="362" name="Google Shape;362;p48"/>
          <p:cNvSpPr txBox="1"/>
          <p:nvPr>
            <p:ph idx="1" type="body"/>
          </p:nvPr>
        </p:nvSpPr>
        <p:spPr>
          <a:xfrm>
            <a:off x="286775" y="1853850"/>
            <a:ext cx="4098300" cy="3234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Objective of Linear Regression Learning Algorithm</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Goal:</a:t>
            </a:r>
            <a:r>
              <a:rPr lang="en-GB" sz="1100">
                <a:solidFill>
                  <a:srgbClr val="000000"/>
                </a:solidFill>
                <a:latin typeface="Arial"/>
                <a:ea typeface="Arial"/>
                <a:cs typeface="Arial"/>
                <a:sym typeface="Arial"/>
              </a:rPr>
              <a:t> Determine weights to accurately predict target variable for all patients in the training set.</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Techniques: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AutoNum type="arabicPeriod"/>
            </a:pPr>
            <a:r>
              <a:rPr lang="en-GB" sz="1100">
                <a:solidFill>
                  <a:srgbClr val="000000"/>
                </a:solidFill>
                <a:latin typeface="Arial"/>
                <a:ea typeface="Arial"/>
                <a:cs typeface="Arial"/>
                <a:sym typeface="Arial"/>
              </a:rPr>
              <a:t>Gradient Descent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AutoNum type="arabicPeriod"/>
            </a:pPr>
            <a:r>
              <a:rPr lang="en-GB" sz="1100">
                <a:solidFill>
                  <a:srgbClr val="000000"/>
                </a:solidFill>
                <a:latin typeface="Arial"/>
                <a:ea typeface="Arial"/>
                <a:cs typeface="Arial"/>
                <a:sym typeface="Arial"/>
              </a:rPr>
              <a:t>Closed-form Solution (e.g., Newton equation)</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Gradient Descent:</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Advantages:</a:t>
            </a:r>
            <a:r>
              <a:rPr lang="en-GB" sz="1100">
                <a:solidFill>
                  <a:srgbClr val="000000"/>
                </a:solidFill>
                <a:latin typeface="Arial"/>
                <a:ea typeface="Arial"/>
                <a:cs typeface="Arial"/>
                <a:sym typeface="Arial"/>
              </a:rPr>
              <a:t> Scales well with a large number of features and training examples.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Process:</a:t>
            </a:r>
            <a:r>
              <a:rPr lang="en-GB" sz="1100">
                <a:solidFill>
                  <a:srgbClr val="000000"/>
                </a:solidFill>
                <a:latin typeface="Arial"/>
                <a:ea typeface="Arial"/>
                <a:cs typeface="Arial"/>
                <a:sym typeface="Arial"/>
              </a:rPr>
              <a:t> Updates weights to minimize squared error between predicted and actual target variables.</a:t>
            </a:r>
            <a:endParaRPr sz="1100">
              <a:solidFill>
                <a:srgbClr val="000000"/>
              </a:solidFill>
              <a:latin typeface="Arial"/>
              <a:ea typeface="Arial"/>
              <a:cs typeface="Arial"/>
              <a:sym typeface="Arial"/>
            </a:endParaRPr>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363" name="Google Shape;363;p48"/>
          <p:cNvSpPr txBox="1"/>
          <p:nvPr>
            <p:ph idx="1" type="body"/>
          </p:nvPr>
        </p:nvSpPr>
        <p:spPr>
          <a:xfrm>
            <a:off x="4773475" y="2078875"/>
            <a:ext cx="3644700" cy="29445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Outcome:</a:t>
            </a:r>
            <a:r>
              <a:rPr lang="en-GB" sz="1100">
                <a:solidFill>
                  <a:srgbClr val="000000"/>
                </a:solidFill>
                <a:latin typeface="Arial"/>
                <a:ea typeface="Arial"/>
                <a:cs typeface="Arial"/>
                <a:sym typeface="Arial"/>
              </a:rPr>
              <a:t> Guarantees finding optimal weights by minimizing squared error (least squares method).</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Implementation:</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Tool:</a:t>
            </a:r>
            <a:r>
              <a:rPr lang="en-GB" sz="1100">
                <a:solidFill>
                  <a:srgbClr val="000000"/>
                </a:solidFill>
                <a:latin typeface="Arial"/>
                <a:ea typeface="Arial"/>
                <a:cs typeface="Arial"/>
                <a:sym typeface="Arial"/>
              </a:rPr>
              <a:t> Scikit-Learn in Python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Dataset:</a:t>
            </a:r>
            <a:r>
              <a:rPr lang="en-GB" sz="1100">
                <a:solidFill>
                  <a:srgbClr val="000000"/>
                </a:solidFill>
                <a:latin typeface="Arial"/>
                <a:ea typeface="Arial"/>
                <a:cs typeface="Arial"/>
                <a:sym typeface="Arial"/>
              </a:rPr>
              <a:t> Standardized diabetes dataset (zero mean and unit variance)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Note:</a:t>
            </a:r>
            <a:r>
              <a:rPr lang="en-GB" sz="1100">
                <a:solidFill>
                  <a:srgbClr val="000000"/>
                </a:solidFill>
                <a:latin typeface="Arial"/>
                <a:ea typeface="Arial"/>
                <a:cs typeface="Arial"/>
                <a:sym typeface="Arial"/>
              </a:rPr>
              <a:t> Feature standardization is crucial for many machine learning models, including linear and logistic regression, and neural networks.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Decision Trees</a:t>
            </a:r>
            <a:endParaRPr sz="1700"/>
          </a:p>
        </p:txBody>
      </p:sp>
      <p:sp>
        <p:nvSpPr>
          <p:cNvPr id="369" name="Google Shape;369;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Definition:</a:t>
            </a:r>
            <a:r>
              <a:rPr lang="en-GB" sz="1100">
                <a:solidFill>
                  <a:srgbClr val="000000"/>
                </a:solidFill>
                <a:latin typeface="Arial"/>
                <a:ea typeface="Arial"/>
                <a:cs typeface="Arial"/>
                <a:sym typeface="Arial"/>
              </a:rPr>
              <a:t> Decision trees are a non-parametric supervised learning method used for classification and regression. They recursively split the data into subsets based on the value of input features, forming a tree-like structure.</a:t>
            </a:r>
            <a:endParaRPr sz="11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Relationship to GLMs:</a:t>
            </a:r>
            <a:endParaRPr b="1" sz="1100">
              <a:solidFill>
                <a:srgbClr val="000000"/>
              </a:solidFill>
              <a:latin typeface="Arial"/>
              <a:ea typeface="Arial"/>
              <a:cs typeface="Arial"/>
              <a:sym typeface="Arial"/>
            </a:endParaRPr>
          </a:p>
          <a:p>
            <a:pPr indent="-298450" lvl="0" marL="457200" rtl="0" algn="l">
              <a:spcBef>
                <a:spcPts val="16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Different Approach:</a:t>
            </a:r>
            <a:r>
              <a:rPr lang="en-GB" sz="1100">
                <a:solidFill>
                  <a:srgbClr val="000000"/>
                </a:solidFill>
                <a:latin typeface="Arial"/>
                <a:ea typeface="Arial"/>
                <a:cs typeface="Arial"/>
                <a:sym typeface="Arial"/>
              </a:rPr>
              <a:t> Decision trees do not assume a specific distribution for the response variable or a specific form for the relationship between predictors and the response variable. Instead, they use a hierarchical, rule-based approach to model the data.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Model Complexity:</a:t>
            </a:r>
            <a:r>
              <a:rPr lang="en-GB" sz="1100">
                <a:solidFill>
                  <a:srgbClr val="000000"/>
                </a:solidFill>
                <a:latin typeface="Arial"/>
                <a:ea typeface="Arial"/>
                <a:cs typeface="Arial"/>
                <a:sym typeface="Arial"/>
              </a:rPr>
              <a:t> Unlike GLMs, decision trees can capture non-linear relationships and interactions between variables without requiring a pre-specified form.</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lang="en-GB" sz="1700">
                <a:solidFill>
                  <a:srgbClr val="000000"/>
                </a:solidFill>
                <a:latin typeface="Arial"/>
                <a:ea typeface="Arial"/>
                <a:cs typeface="Arial"/>
                <a:sym typeface="Arial"/>
              </a:rPr>
              <a:t>Generalized Additive Models (GAMs)</a:t>
            </a:r>
            <a:endParaRPr/>
          </a:p>
        </p:txBody>
      </p:sp>
      <p:sp>
        <p:nvSpPr>
          <p:cNvPr id="375" name="Google Shape;375;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Even though the models covered above perform reasonably, </a:t>
            </a:r>
            <a:r>
              <a:rPr lang="en-GB">
                <a:solidFill>
                  <a:srgbClr val="000000"/>
                </a:solidFill>
                <a:latin typeface="Arial"/>
                <a:ea typeface="Arial"/>
                <a:cs typeface="Arial"/>
                <a:sym typeface="Arial"/>
              </a:rPr>
              <a:t>there not that good. By interpreting the models, we have also uncovered some shortcomings. </a:t>
            </a:r>
            <a:endParaRPr>
              <a:solidFill>
                <a:srgbClr val="000000"/>
              </a:solidFill>
              <a:latin typeface="Arial"/>
              <a:ea typeface="Arial"/>
              <a:cs typeface="Arial"/>
              <a:sym typeface="Arial"/>
            </a:endParaRPr>
          </a:p>
          <a:p>
            <a:pPr indent="0" lvl="0" marL="0" rtl="0" algn="l">
              <a:spcBef>
                <a:spcPts val="1600"/>
              </a:spcBef>
              <a:spcAft>
                <a:spcPts val="0"/>
              </a:spcAft>
              <a:buNone/>
            </a:pPr>
            <a:r>
              <a:rPr lang="en-GB">
                <a:solidFill>
                  <a:srgbClr val="000000"/>
                </a:solidFill>
                <a:latin typeface="Arial"/>
                <a:ea typeface="Arial"/>
                <a:cs typeface="Arial"/>
                <a:sym typeface="Arial"/>
              </a:rPr>
              <a:t>The linear regression model does not seem to handle features that are highly correlated with each other. The decision tree model performs worse than linear regression, and it seems to have overfit on the training data.</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700">
                <a:solidFill>
                  <a:srgbClr val="000000"/>
                </a:solidFill>
                <a:latin typeface="Arial"/>
                <a:ea typeface="Arial"/>
                <a:cs typeface="Arial"/>
                <a:sym typeface="Arial"/>
              </a:rPr>
              <a:t>Generalized Additive Models (GAMs)</a:t>
            </a:r>
            <a:endParaRPr sz="1700">
              <a:solidFill>
                <a:srgbClr val="000000"/>
              </a:solidFill>
              <a:latin typeface="Arial"/>
              <a:ea typeface="Arial"/>
              <a:cs typeface="Arial"/>
              <a:sym typeface="Arial"/>
            </a:endParaRPr>
          </a:p>
          <a:p>
            <a:pPr indent="-317500" lvl="0" marL="457200" rtl="0" algn="l">
              <a:lnSpc>
                <a:spcPct val="115000"/>
              </a:lnSpc>
              <a:spcBef>
                <a:spcPts val="1200"/>
              </a:spcBef>
              <a:spcAft>
                <a:spcPts val="0"/>
              </a:spcAft>
              <a:buClr>
                <a:srgbClr val="000000"/>
              </a:buClr>
              <a:buSzPts val="1400"/>
              <a:buFont typeface="Arial"/>
              <a:buChar char="●"/>
            </a:pPr>
            <a:r>
              <a:t/>
            </a:r>
            <a:endParaRPr b="0" sz="1400">
              <a:solidFill>
                <a:srgbClr val="000000"/>
              </a:solidFill>
              <a:latin typeface="Arial"/>
              <a:ea typeface="Arial"/>
              <a:cs typeface="Arial"/>
              <a:sym typeface="Arial"/>
            </a:endParaRPr>
          </a:p>
          <a:p>
            <a:pPr indent="0" lvl="0" marL="0" rtl="0" algn="l">
              <a:spcBef>
                <a:spcPts val="1200"/>
              </a:spcBef>
              <a:spcAft>
                <a:spcPts val="0"/>
              </a:spcAft>
              <a:buNone/>
            </a:pPr>
            <a:r>
              <a:t/>
            </a:r>
            <a:endParaRPr sz="2900"/>
          </a:p>
        </p:txBody>
      </p:sp>
      <p:sp>
        <p:nvSpPr>
          <p:cNvPr id="381" name="Google Shape;381;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Definition:</a:t>
            </a:r>
            <a:r>
              <a:rPr lang="en-GB" sz="1100">
                <a:solidFill>
                  <a:srgbClr val="000000"/>
                </a:solidFill>
                <a:latin typeface="Arial"/>
                <a:ea typeface="Arial"/>
                <a:cs typeface="Arial"/>
                <a:sym typeface="Arial"/>
              </a:rPr>
              <a:t> GAMs extend GLMs by allowing non-linear functions of the predictor variables while maintaining additivity. This means each predictor can be modeled with a non-linear function, but the overall model remains additive.</a:t>
            </a:r>
            <a:endParaRPr sz="11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Formula:</a:t>
            </a:r>
            <a:r>
              <a:rPr lang="en-GB" sz="1100">
                <a:solidFill>
                  <a:srgbClr val="000000"/>
                </a:solidFill>
                <a:latin typeface="Arial"/>
                <a:ea typeface="Arial"/>
                <a:cs typeface="Arial"/>
                <a:sym typeface="Arial"/>
              </a:rPr>
              <a:t> where f(i)​ are smooth functions of the predictors.</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382" name="Google Shape;382;p51"/>
          <p:cNvPicPr preferRelativeResize="0"/>
          <p:nvPr/>
        </p:nvPicPr>
        <p:blipFill>
          <a:blip r:embed="rId3">
            <a:alphaModFix/>
          </a:blip>
          <a:stretch>
            <a:fillRect/>
          </a:stretch>
        </p:blipFill>
        <p:spPr>
          <a:xfrm>
            <a:off x="1253250" y="3141100"/>
            <a:ext cx="4428139" cy="1013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INTELLIGIBLE MODELS</a:t>
            </a:r>
            <a:endParaRPr/>
          </a:p>
        </p:txBody>
      </p:sp>
      <p:sp>
        <p:nvSpPr>
          <p:cNvPr id="388" name="Google Shape;388;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9" name="Google Shape;389;p52"/>
          <p:cNvPicPr preferRelativeResize="0"/>
          <p:nvPr/>
        </p:nvPicPr>
        <p:blipFill>
          <a:blip r:embed="rId3">
            <a:alphaModFix/>
          </a:blip>
          <a:stretch>
            <a:fillRect/>
          </a:stretch>
        </p:blipFill>
        <p:spPr>
          <a:xfrm>
            <a:off x="825423" y="2078875"/>
            <a:ext cx="6123802" cy="2261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INTELLIGIBLE MODELS- GAMS</a:t>
            </a:r>
            <a:endParaRPr/>
          </a:p>
        </p:txBody>
      </p:sp>
      <p:sp>
        <p:nvSpPr>
          <p:cNvPr id="395" name="Google Shape;395;p53"/>
          <p:cNvSpPr txBox="1"/>
          <p:nvPr>
            <p:ph idx="1" type="body"/>
          </p:nvPr>
        </p:nvSpPr>
        <p:spPr>
          <a:xfrm>
            <a:off x="729450" y="1853850"/>
            <a:ext cx="7688700" cy="291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6" name="Google Shape;396;p53"/>
          <p:cNvPicPr preferRelativeResize="0"/>
          <p:nvPr/>
        </p:nvPicPr>
        <p:blipFill>
          <a:blip r:embed="rId3">
            <a:alphaModFix/>
          </a:blip>
          <a:stretch>
            <a:fillRect/>
          </a:stretch>
        </p:blipFill>
        <p:spPr>
          <a:xfrm>
            <a:off x="841675" y="1853850"/>
            <a:ext cx="6152001" cy="275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Comparing GLMs, Linear Regression, and Decision Trees</a:t>
            </a:r>
            <a:endParaRPr sz="1700"/>
          </a:p>
        </p:txBody>
      </p:sp>
      <p:sp>
        <p:nvSpPr>
          <p:cNvPr id="402" name="Google Shape;402;p54"/>
          <p:cNvSpPr txBox="1"/>
          <p:nvPr>
            <p:ph idx="1" type="body"/>
          </p:nvPr>
        </p:nvSpPr>
        <p:spPr>
          <a:xfrm>
            <a:off x="729450" y="2078875"/>
            <a:ext cx="7688700" cy="27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GLMs vs. Linear Regression:</a:t>
            </a:r>
            <a:endParaRPr b="1" sz="1100">
              <a:solidFill>
                <a:srgbClr val="000000"/>
              </a:solidFill>
              <a:latin typeface="Arial"/>
              <a:ea typeface="Arial"/>
              <a:cs typeface="Arial"/>
              <a:sym typeface="Arial"/>
            </a:endParaRPr>
          </a:p>
          <a:p>
            <a:pPr indent="-298450" lvl="0" marL="457200" rtl="0" algn="l">
              <a:spcBef>
                <a:spcPts val="1600"/>
              </a:spcBef>
              <a:spcAft>
                <a:spcPts val="0"/>
              </a:spcAft>
              <a:buClr>
                <a:srgbClr val="000000"/>
              </a:buClr>
              <a:buSzPts val="1100"/>
              <a:buFont typeface="Arial"/>
              <a:buChar char="●"/>
            </a:pPr>
            <a:r>
              <a:rPr lang="en-GB" sz="1100">
                <a:solidFill>
                  <a:srgbClr val="000000"/>
                </a:solidFill>
                <a:latin typeface="Arial"/>
                <a:ea typeface="Arial"/>
                <a:cs typeface="Arial"/>
                <a:sym typeface="Arial"/>
              </a:rPr>
              <a:t>Linear regression is a type of GLM.</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Both use a linear combination of predictors, but GLMs can handle different types of response variable distributions and link functions.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GLMs vs. Decision Trees: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Assumptions:</a:t>
            </a:r>
            <a:r>
              <a:rPr lang="en-GB" sz="1100">
                <a:solidFill>
                  <a:srgbClr val="000000"/>
                </a:solidFill>
                <a:latin typeface="Arial"/>
                <a:ea typeface="Arial"/>
                <a:cs typeface="Arial"/>
                <a:sym typeface="Arial"/>
              </a:rPr>
              <a:t> GLMs rely on specific assumptions about the distribution of the response variable and the form of the relationship between predictors and response. Decision trees do not.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Flexibility:</a:t>
            </a:r>
            <a:r>
              <a:rPr lang="en-GB" sz="1100">
                <a:solidFill>
                  <a:srgbClr val="000000"/>
                </a:solidFill>
                <a:latin typeface="Arial"/>
                <a:ea typeface="Arial"/>
                <a:cs typeface="Arial"/>
                <a:sym typeface="Arial"/>
              </a:rPr>
              <a:t> Decision trees can model complex, non-linear relationships without pre-specifying the form of the relationship, unlike GLMs.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Interpretability:</a:t>
            </a:r>
            <a:r>
              <a:rPr lang="en-GB" sz="1100">
                <a:solidFill>
                  <a:srgbClr val="000000"/>
                </a:solidFill>
                <a:latin typeface="Arial"/>
                <a:ea typeface="Arial"/>
                <a:cs typeface="Arial"/>
                <a:sym typeface="Arial"/>
              </a:rPr>
              <a:t> GLMs provide a clear interpretation of coefficients, whereas decision trees provide interpretability through decision rules.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Summary</a:t>
            </a:r>
            <a:endParaRPr sz="1700"/>
          </a:p>
        </p:txBody>
      </p:sp>
      <p:sp>
        <p:nvSpPr>
          <p:cNvPr id="408" name="Google Shape;40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Linear Regression:</a:t>
            </a:r>
            <a:r>
              <a:rPr lang="en-GB" sz="1100">
                <a:solidFill>
                  <a:srgbClr val="000000"/>
                </a:solidFill>
                <a:latin typeface="Arial"/>
                <a:ea typeface="Arial"/>
                <a:cs typeface="Arial"/>
                <a:sym typeface="Arial"/>
              </a:rPr>
              <a:t> A special case of GLMs where the response is normally distributed, and the link function is identity.</a:t>
            </a:r>
            <a:endParaRPr sz="11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Decision Trees:</a:t>
            </a:r>
            <a:r>
              <a:rPr lang="en-GB" sz="1100">
                <a:solidFill>
                  <a:srgbClr val="000000"/>
                </a:solidFill>
                <a:latin typeface="Arial"/>
                <a:ea typeface="Arial"/>
                <a:cs typeface="Arial"/>
                <a:sym typeface="Arial"/>
              </a:rPr>
              <a:t> A non-parametric method different from GLMs that models data using a hierarchical, rule-based approach, capturing non-linear relationships and interactions.</a:t>
            </a:r>
            <a:endParaRPr sz="1100">
              <a:solidFill>
                <a:srgbClr val="000000"/>
              </a:solidFill>
              <a:latin typeface="Arial"/>
              <a:ea typeface="Arial"/>
              <a:cs typeface="Arial"/>
              <a:sym typeface="Arial"/>
            </a:endParaRPr>
          </a:p>
          <a:p>
            <a:pPr indent="0" lvl="0" marL="0" rtl="0" algn="l">
              <a:spcBef>
                <a:spcPts val="1600"/>
              </a:spcBef>
              <a:spcAft>
                <a:spcPts val="0"/>
              </a:spcAft>
              <a:buNone/>
            </a:pPr>
            <a:r>
              <a:rPr b="1" lang="en-GB" sz="1100">
                <a:solidFill>
                  <a:srgbClr val="000000"/>
                </a:solidFill>
                <a:latin typeface="Arial"/>
                <a:ea typeface="Arial"/>
                <a:cs typeface="Arial"/>
                <a:sym typeface="Arial"/>
              </a:rPr>
              <a:t>GLMs and GAMs:</a:t>
            </a:r>
            <a:r>
              <a:rPr lang="en-GB" sz="1100">
                <a:solidFill>
                  <a:srgbClr val="000000"/>
                </a:solidFill>
                <a:latin typeface="Arial"/>
                <a:ea typeface="Arial"/>
                <a:cs typeface="Arial"/>
                <a:sym typeface="Arial"/>
              </a:rPr>
              <a:t> GLMs can be extended to GAMs to include non-linear functions of predictors while maintaining additivity.</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700">
                <a:solidFill>
                  <a:srgbClr val="000000"/>
                </a:solidFill>
              </a:rPr>
              <a:t>Intelligible Models for Healthcare: </a:t>
            </a:r>
            <a:endParaRPr sz="1700"/>
          </a:p>
        </p:txBody>
      </p:sp>
      <p:sp>
        <p:nvSpPr>
          <p:cNvPr id="414" name="Google Shape;414;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Predicting Pneumonia Risk and Hospital 30-day Readmission</a:t>
            </a:r>
            <a:endParaRPr b="1"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Key Points: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Tradeoff between accuracy and intelligibility in machine learning models.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High-performance generalized additive models with pairwise interactions (GA2Ms) used for intelligibility and state-of-the-art accuracy.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Two case studies: Pneumonia risk prediction and 30-day hospital readmission prediction.</a:t>
            </a:r>
            <a:endParaRPr sz="11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620175" y="590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Black vs White Box	</a:t>
            </a:r>
            <a:endParaRPr/>
          </a:p>
        </p:txBody>
      </p:sp>
      <p:sp>
        <p:nvSpPr>
          <p:cNvPr id="195" name="Google Shape;195;p21"/>
          <p:cNvSpPr txBox="1"/>
          <p:nvPr>
            <p:ph idx="1" type="body"/>
          </p:nvPr>
        </p:nvSpPr>
        <p:spPr>
          <a:xfrm>
            <a:off x="269550" y="1369650"/>
            <a:ext cx="8735100" cy="36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-&gt; </a:t>
            </a:r>
            <a:r>
              <a:rPr b="1" lang="en-GB"/>
              <a:t>Black-box:</a:t>
            </a:r>
            <a:endParaRPr b="1"/>
          </a:p>
          <a:p>
            <a:pPr indent="-304800" lvl="0" marL="457200" rtl="0" algn="l">
              <a:spcBef>
                <a:spcPts val="1600"/>
              </a:spcBef>
              <a:spcAft>
                <a:spcPts val="0"/>
              </a:spcAft>
              <a:buSzPts val="1200"/>
              <a:buChar char="-"/>
            </a:pPr>
            <a:r>
              <a:rPr lang="en-GB" sz="1200"/>
              <a:t>Complex architecture , High accuracy but low understandable.</a:t>
            </a:r>
            <a:endParaRPr b="1" sz="1200"/>
          </a:p>
          <a:p>
            <a:pPr indent="-304800" lvl="0" marL="457200" rtl="0" algn="l">
              <a:spcBef>
                <a:spcPts val="1600"/>
              </a:spcBef>
              <a:spcAft>
                <a:spcPts val="0"/>
              </a:spcAft>
              <a:buSzPts val="1200"/>
              <a:buChar char="-"/>
            </a:pPr>
            <a:r>
              <a:rPr lang="en-GB" sz="1200"/>
              <a:t>Difficult to diagnose errors if happen, Hard to ensure fairness.</a:t>
            </a:r>
            <a:endParaRPr sz="1200"/>
          </a:p>
          <a:p>
            <a:pPr indent="-304800" lvl="0" marL="457200" rtl="0" algn="l">
              <a:spcBef>
                <a:spcPts val="1600"/>
              </a:spcBef>
              <a:spcAft>
                <a:spcPts val="0"/>
              </a:spcAft>
              <a:buSzPts val="1200"/>
              <a:buChar char="●"/>
            </a:pPr>
            <a:r>
              <a:rPr b="1" lang="en-GB" sz="1200"/>
              <a:t>Black box</a:t>
            </a:r>
            <a:r>
              <a:rPr lang="en-GB" sz="1200"/>
              <a:t> is only look at the description of the software which is cannot go inside the main software and maintain it.</a:t>
            </a:r>
            <a:endParaRPr sz="1200"/>
          </a:p>
          <a:p>
            <a:pPr indent="0" lvl="0" marL="0" rtl="0" algn="l">
              <a:spcBef>
                <a:spcPts val="1600"/>
              </a:spcBef>
              <a:spcAft>
                <a:spcPts val="0"/>
              </a:spcAft>
              <a:buNone/>
            </a:pPr>
            <a:r>
              <a:rPr b="1" lang="en-GB" sz="1200"/>
              <a:t>-&gt; White-box: </a:t>
            </a:r>
            <a:endParaRPr b="1" sz="1200"/>
          </a:p>
          <a:p>
            <a:pPr indent="-304800" lvl="0" marL="457200" rtl="0" algn="l">
              <a:spcBef>
                <a:spcPts val="1600"/>
              </a:spcBef>
              <a:spcAft>
                <a:spcPts val="0"/>
              </a:spcAft>
              <a:buSzPts val="1200"/>
              <a:buChar char="●"/>
            </a:pPr>
            <a:r>
              <a:rPr lang="en-GB" sz="1200"/>
              <a:t>Understandable by Human which is kind of testing that look inside the software and how code </a:t>
            </a:r>
            <a:r>
              <a:rPr b="1" lang="en-GB" sz="1200"/>
              <a:t>written &amp; uses Info perform testing.         </a:t>
            </a:r>
            <a:endParaRPr b="1" sz="1200"/>
          </a:p>
          <a:p>
            <a:pPr indent="-304800" lvl="0" marL="457200" rtl="0" algn="l">
              <a:spcBef>
                <a:spcPts val="1600"/>
              </a:spcBef>
              <a:spcAft>
                <a:spcPts val="0"/>
              </a:spcAft>
              <a:buSzPts val="1200"/>
              <a:buChar char="●"/>
            </a:pPr>
            <a:r>
              <a:rPr lang="en-GB" sz="1200">
                <a:latin typeface="Arial"/>
                <a:ea typeface="Arial"/>
                <a:cs typeface="Arial"/>
                <a:sym typeface="Arial"/>
              </a:rPr>
              <a:t>it can't reveal errors due to missing paths. Where missing paths are a part of a software specification that are not implemented.</a:t>
            </a:r>
            <a:endParaRPr sz="1200">
              <a:latin typeface="Arial"/>
              <a:ea typeface="Arial"/>
              <a:cs typeface="Arial"/>
              <a:sym typeface="Arial"/>
            </a:endParaRPr>
          </a:p>
          <a:p>
            <a:pPr indent="-304800" lvl="4" marL="2286000" rtl="0" algn="l">
              <a:spcBef>
                <a:spcPts val="1600"/>
              </a:spcBef>
              <a:spcAft>
                <a:spcPts val="1600"/>
              </a:spcAft>
              <a:buSzPts val="1200"/>
              <a:buFont typeface="Arial"/>
              <a:buChar char="○"/>
            </a:pPr>
            <a:r>
              <a:rPr lang="en-GB" sz="1200">
                <a:latin typeface="Arial"/>
                <a:ea typeface="Arial"/>
                <a:cs typeface="Arial"/>
                <a:sym typeface="Arial"/>
              </a:rPr>
              <a:t>“</a:t>
            </a:r>
            <a:r>
              <a:rPr b="1" lang="en-GB" sz="1200">
                <a:latin typeface="Arial"/>
                <a:ea typeface="Arial"/>
                <a:cs typeface="Arial"/>
                <a:sym typeface="Arial"/>
              </a:rPr>
              <a:t>Because it is focused on the code and not on the specification.”</a:t>
            </a:r>
            <a:endParaRPr b="1" sz="12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Motivation for Intelligible Models in Healthcare</a:t>
            </a:r>
            <a:endParaRPr sz="1700"/>
          </a:p>
        </p:txBody>
      </p:sp>
      <p:sp>
        <p:nvSpPr>
          <p:cNvPr id="420" name="Google Shape;420;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Key Points: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Historical challenge: High accuracy models (e.g., neural nets) vs. intelligible models (e.g., logistic regression).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Example: Neural nets outperformed traditional methods but were too risky for clinical use due to lack of intelligibility.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Importance of understanding, validating, and trusting models in mission-critical healthcare applications.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Case Study 1: Pneumonia Risk Prediction</a:t>
            </a:r>
            <a:endParaRPr sz="1700"/>
          </a:p>
        </p:txBody>
      </p:sp>
      <p:sp>
        <p:nvSpPr>
          <p:cNvPr id="426" name="Google Shape;426;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Title:</a:t>
            </a:r>
            <a:r>
              <a:rPr lang="en-GB" sz="1100">
                <a:solidFill>
                  <a:srgbClr val="000000"/>
                </a:solidFill>
                <a:latin typeface="Arial"/>
                <a:ea typeface="Arial"/>
                <a:cs typeface="Arial"/>
                <a:sym typeface="Arial"/>
              </a:rPr>
              <a:t> Case Study: Predicting Pneumonia Risk</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Key Points: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Dataset: 14,199 pneumonia patients, 46 features.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Goal: Predict probability of death (POD) - to inform hospitalization decisions.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GA^2M models achieved highest (Area under </a:t>
            </a:r>
            <a:r>
              <a:rPr lang="en-GB" sz="1100">
                <a:solidFill>
                  <a:srgbClr val="000000"/>
                </a:solidFill>
                <a:latin typeface="Arial"/>
                <a:ea typeface="Arial"/>
                <a:cs typeface="Arial"/>
                <a:sym typeface="Arial"/>
              </a:rPr>
              <a:t>the</a:t>
            </a:r>
            <a:r>
              <a:rPr lang="en-GB" sz="1100">
                <a:solidFill>
                  <a:srgbClr val="000000"/>
                </a:solidFill>
                <a:latin typeface="Arial"/>
                <a:ea typeface="Arial"/>
                <a:cs typeface="Arial"/>
                <a:sym typeface="Arial"/>
              </a:rPr>
              <a:t> curve -is the</a:t>
            </a:r>
            <a:r>
              <a:rPr lang="en-GB" sz="11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GB" sz="1100" u="sng">
                <a:solidFill>
                  <a:schemeClr val="hlink"/>
                </a:solidFill>
                <a:latin typeface="Arial"/>
                <a:ea typeface="Arial"/>
                <a:cs typeface="Arial"/>
                <a:sym typeface="Arial"/>
                <a:hlinkClick r:id="rId4"/>
              </a:rPr>
              <a:t>definite integral</a:t>
            </a:r>
            <a:r>
              <a:rPr lang="en-GB" sz="1100">
                <a:solidFill>
                  <a:srgbClr val="000000"/>
                </a:solidFill>
                <a:latin typeface="Arial"/>
                <a:ea typeface="Arial"/>
                <a:cs typeface="Arial"/>
                <a:sym typeface="Arial"/>
              </a:rPr>
              <a:t> of the</a:t>
            </a:r>
            <a:r>
              <a:rPr lang="en-GB" sz="11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GB" sz="1100" u="sng">
                <a:solidFill>
                  <a:schemeClr val="hlink"/>
                </a:solidFill>
                <a:latin typeface="Arial"/>
                <a:ea typeface="Arial"/>
                <a:cs typeface="Arial"/>
                <a:sym typeface="Arial"/>
                <a:hlinkClick r:id="rId6"/>
              </a:rPr>
              <a:t>concentration</a:t>
            </a:r>
            <a:r>
              <a:rPr lang="en-GB" sz="1100">
                <a:solidFill>
                  <a:srgbClr val="000000"/>
                </a:solidFill>
                <a:latin typeface="Arial"/>
                <a:ea typeface="Arial"/>
                <a:cs typeface="Arial"/>
                <a:sym typeface="Arial"/>
              </a:rPr>
              <a:t> of a</a:t>
            </a:r>
            <a:r>
              <a:rPr lang="en-GB" sz="11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GB" sz="1100" u="sng">
                <a:solidFill>
                  <a:schemeClr val="hlink"/>
                </a:solidFill>
                <a:latin typeface="Arial"/>
                <a:ea typeface="Arial"/>
                <a:cs typeface="Arial"/>
                <a:sym typeface="Arial"/>
                <a:hlinkClick r:id="rId8"/>
              </a:rPr>
              <a:t>drug</a:t>
            </a:r>
            <a:r>
              <a:rPr lang="en-GB" sz="1100">
                <a:solidFill>
                  <a:srgbClr val="000000"/>
                </a:solidFill>
                <a:latin typeface="Arial"/>
                <a:ea typeface="Arial"/>
                <a:cs typeface="Arial"/>
                <a:sym typeface="Arial"/>
              </a:rPr>
              <a:t> in</a:t>
            </a:r>
            <a:r>
              <a:rPr lang="en-GB" sz="1100">
                <a:solidFill>
                  <a:srgbClr val="000000"/>
                </a:solidFill>
                <a:uFill>
                  <a:noFill/>
                </a:uFill>
                <a:latin typeface="Arial"/>
                <a:ea typeface="Arial"/>
                <a:cs typeface="Arial"/>
                <a:sym typeface="Arial"/>
                <a:hlinkClick r:id="rId9">
                  <a:extLst>
                    <a:ext uri="{A12FA001-AC4F-418D-AE19-62706E023703}">
                      <ahyp:hlinkClr val="tx"/>
                    </a:ext>
                  </a:extLst>
                </a:hlinkClick>
              </a:rPr>
              <a:t> </a:t>
            </a:r>
            <a:r>
              <a:rPr lang="en-GB" sz="1100" u="sng">
                <a:solidFill>
                  <a:schemeClr val="hlink"/>
                </a:solidFill>
                <a:latin typeface="Arial"/>
                <a:ea typeface="Arial"/>
                <a:cs typeface="Arial"/>
                <a:sym typeface="Arial"/>
                <a:hlinkClick r:id="rId10"/>
              </a:rPr>
              <a:t>blood plasma</a:t>
            </a:r>
            <a:r>
              <a:rPr lang="en-GB" sz="1100">
                <a:solidFill>
                  <a:srgbClr val="000000"/>
                </a:solidFill>
                <a:latin typeface="Arial"/>
                <a:ea typeface="Arial"/>
                <a:cs typeface="Arial"/>
                <a:sym typeface="Arial"/>
              </a:rPr>
              <a:t> as a function of time) AUC (0.857) while remaining intelligible.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Discovered and corrected misleading patterns (e.g., asthma indicating lower risk due to ICU admissions).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GA2M Model Insights for Pneumonia</a:t>
            </a:r>
            <a:endParaRPr sz="1700"/>
          </a:p>
        </p:txBody>
      </p:sp>
      <p:sp>
        <p:nvSpPr>
          <p:cNvPr id="432" name="Google Shape;432;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Title:</a:t>
            </a:r>
            <a:r>
              <a:rPr lang="en-GB" sz="1100">
                <a:solidFill>
                  <a:srgbClr val="000000"/>
                </a:solidFill>
                <a:latin typeface="Arial"/>
                <a:ea typeface="Arial"/>
                <a:cs typeface="Arial"/>
                <a:sym typeface="Arial"/>
              </a:rPr>
              <a:t> Insights from GA2M Model on Pneumonia</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Key Points: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Important features: Age, asthma, BUN levels, cancer, chronic lung disease, heart rate, respiration rate.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Asthma pattern corrected due to intelligibility.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Discovered new issues (e.g., chronic lung disease, history of chest pain).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Model is modular and editable by experts.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Case Study 2: 30-Day Hospital Readmission</a:t>
            </a:r>
            <a:endParaRPr sz="1700"/>
          </a:p>
        </p:txBody>
      </p:sp>
      <p:sp>
        <p:nvSpPr>
          <p:cNvPr id="438" name="Google Shape;438;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Title:</a:t>
            </a:r>
            <a:r>
              <a:rPr lang="en-GB" sz="1100">
                <a:solidFill>
                  <a:srgbClr val="000000"/>
                </a:solidFill>
                <a:latin typeface="Arial"/>
                <a:ea typeface="Arial"/>
                <a:cs typeface="Arial"/>
                <a:sym typeface="Arial"/>
              </a:rPr>
              <a:t> Case Study: Predicting 30-Day Hospital Readmission</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Key Points: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Dataset: 195,901 patients in training, 100,823 in testing, 3,956 features.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Goal: Predict which patients are likely to be readmitted within 30 days.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GA2M models used to provide intelligible predictions for individual patients.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GA2M Model Insights for Readmission</a:t>
            </a:r>
            <a:endParaRPr sz="1700"/>
          </a:p>
        </p:txBody>
      </p:sp>
      <p:sp>
        <p:nvSpPr>
          <p:cNvPr id="444" name="Google Shape;444;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Title:</a:t>
            </a:r>
            <a:r>
              <a:rPr lang="en-GB" sz="1100">
                <a:solidFill>
                  <a:srgbClr val="000000"/>
                </a:solidFill>
                <a:latin typeface="Arial"/>
                <a:ea typeface="Arial"/>
                <a:cs typeface="Arial"/>
                <a:sym typeface="Arial"/>
              </a:rPr>
              <a:t> Insights from GA2M Model on Readmission</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Key Points: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Examined predictions for three patients with varying risks.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Top terms contributing to risk: Number of hospital visits, specific medications, underlying conditions.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Intelligible predictions allow understanding of individual patient risk factors.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GB" sz="1700">
                <a:solidFill>
                  <a:srgbClr val="000000"/>
                </a:solidFill>
                <a:latin typeface="Arial"/>
                <a:ea typeface="Arial"/>
                <a:cs typeface="Arial"/>
                <a:sym typeface="Arial"/>
              </a:rPr>
              <a:t>Discussion - How To Interpret Risk Scores</a:t>
            </a:r>
            <a:endParaRPr sz="1700">
              <a:solidFill>
                <a:srgbClr val="000000"/>
              </a:solidFill>
              <a:latin typeface="Arial"/>
              <a:ea typeface="Arial"/>
              <a:cs typeface="Arial"/>
              <a:sym typeface="Arial"/>
            </a:endParaRPr>
          </a:p>
          <a:p>
            <a:pPr indent="0" lvl="0" marL="0" rtl="0" algn="l">
              <a:spcBef>
                <a:spcPts val="400"/>
              </a:spcBef>
              <a:spcAft>
                <a:spcPts val="0"/>
              </a:spcAft>
              <a:buNone/>
            </a:pPr>
            <a:r>
              <a:t/>
            </a:r>
            <a:endParaRPr sz="1700"/>
          </a:p>
        </p:txBody>
      </p:sp>
      <p:sp>
        <p:nvSpPr>
          <p:cNvPr id="450" name="Google Shape;450;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200">
                <a:solidFill>
                  <a:srgbClr val="000000"/>
                </a:solidFill>
                <a:latin typeface="Arial"/>
                <a:ea typeface="Arial"/>
                <a:cs typeface="Arial"/>
                <a:sym typeface="Arial"/>
              </a:rPr>
              <a:t>How To Interpret Risk Scores</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GB" sz="1200">
                <a:solidFill>
                  <a:srgbClr val="000000"/>
                </a:solidFill>
                <a:latin typeface="Arial"/>
                <a:ea typeface="Arial"/>
                <a:cs typeface="Arial"/>
                <a:sym typeface="Arial"/>
              </a:rPr>
              <a:t>Each term in the model returns a risk score (log odds) added to the patient’s total predicted risk.</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Risk scores above zero increase risk; below zero decrease risk.</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Terms added to a baseline risk, converted to probability.</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Baseline rates for pneumonia and 30-day readmission near 0.1 (TotalRiskScore = -2.197).</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TotalRiskScore &gt; -2.2: Higher than average risk.</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TotalRiskScore &lt; -2.2: Lower than average risk.</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GB" sz="1200">
                <a:solidFill>
                  <a:srgbClr val="000000"/>
                </a:solidFill>
                <a:latin typeface="Arial"/>
                <a:ea typeface="Arial"/>
                <a:cs typeface="Arial"/>
                <a:sym typeface="Arial"/>
              </a:rPr>
              <a:t>Example: TotalRiskScore = 0, probability = 0.5.</a:t>
            </a:r>
            <a:endParaRPr sz="12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GB" sz="1700">
                <a:solidFill>
                  <a:srgbClr val="000000"/>
                </a:solidFill>
                <a:latin typeface="Arial"/>
                <a:ea typeface="Arial"/>
                <a:cs typeface="Arial"/>
                <a:sym typeface="Arial"/>
              </a:rPr>
              <a:t>Discussion - How To Interpret Risk Scores</a:t>
            </a:r>
            <a:endParaRPr sz="1700">
              <a:solidFill>
                <a:srgbClr val="000000"/>
              </a:solidFill>
              <a:latin typeface="Arial"/>
              <a:ea typeface="Arial"/>
              <a:cs typeface="Arial"/>
              <a:sym typeface="Arial"/>
            </a:endParaRPr>
          </a:p>
          <a:p>
            <a:pPr indent="0" lvl="0" marL="0" rtl="0" algn="l">
              <a:spcBef>
                <a:spcPts val="400"/>
              </a:spcBef>
              <a:spcAft>
                <a:spcPts val="0"/>
              </a:spcAft>
              <a:buNone/>
            </a:pPr>
            <a:r>
              <a:t/>
            </a:r>
            <a:endParaRPr sz="1700"/>
          </a:p>
          <a:p>
            <a:pPr indent="0" lvl="0" marL="0" rtl="0" algn="l">
              <a:spcBef>
                <a:spcPts val="0"/>
              </a:spcBef>
              <a:spcAft>
                <a:spcPts val="0"/>
              </a:spcAft>
              <a:buNone/>
            </a:pPr>
            <a:r>
              <a:t/>
            </a:r>
            <a:endParaRPr/>
          </a:p>
        </p:txBody>
      </p:sp>
      <p:sp>
        <p:nvSpPr>
          <p:cNvPr id="456" name="Google Shape;456;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00000"/>
                </a:solidFill>
                <a:latin typeface="Arial"/>
                <a:ea typeface="Arial"/>
                <a:cs typeface="Arial"/>
                <a:sym typeface="Arial"/>
              </a:rPr>
              <a:t>A patient with TotalRiskScore = 0 (including the baseline </a:t>
            </a:r>
            <a:endParaRPr sz="1200">
              <a:solidFill>
                <a:srgbClr val="000000"/>
              </a:solidFill>
              <a:latin typeface="Arial"/>
              <a:ea typeface="Arial"/>
              <a:cs typeface="Arial"/>
              <a:sym typeface="Arial"/>
            </a:endParaRPr>
          </a:p>
          <a:p>
            <a:pPr indent="0" lvl="0" marL="0" rtl="0" algn="l">
              <a:spcBef>
                <a:spcPts val="1600"/>
              </a:spcBef>
              <a:spcAft>
                <a:spcPts val="0"/>
              </a:spcAft>
              <a:buNone/>
            </a:pPr>
            <a:r>
              <a:rPr lang="en-GB" sz="1200">
                <a:solidFill>
                  <a:srgbClr val="000000"/>
                </a:solidFill>
                <a:latin typeface="Arial"/>
                <a:ea typeface="Arial"/>
                <a:cs typeface="Arial"/>
                <a:sym typeface="Arial"/>
              </a:rPr>
              <a:t>offset) has quite high risk: </a:t>
            </a:r>
            <a:endParaRPr sz="1200">
              <a:solidFill>
                <a:srgbClr val="000000"/>
              </a:solidFill>
              <a:latin typeface="Arial"/>
              <a:ea typeface="Arial"/>
              <a:cs typeface="Arial"/>
              <a:sym typeface="Arial"/>
            </a:endParaRPr>
          </a:p>
          <a:p>
            <a:pPr indent="0" lvl="0" marL="0" rtl="0" algn="l">
              <a:spcBef>
                <a:spcPts val="1600"/>
              </a:spcBef>
              <a:spcAft>
                <a:spcPts val="0"/>
              </a:spcAft>
              <a:buNone/>
            </a:pPr>
            <a:r>
              <a:rPr lang="en-GB" sz="1200">
                <a:solidFill>
                  <a:srgbClr val="000000"/>
                </a:solidFill>
                <a:latin typeface="Arial"/>
                <a:ea typeface="Arial"/>
                <a:cs typeface="Arial"/>
                <a:sym typeface="Arial"/>
              </a:rPr>
              <a:t>p = 1/(1+exp(−1∗TotalRiskScore) </a:t>
            </a:r>
            <a:endParaRPr sz="1200">
              <a:solidFill>
                <a:srgbClr val="000000"/>
              </a:solidFill>
              <a:latin typeface="Arial"/>
              <a:ea typeface="Arial"/>
              <a:cs typeface="Arial"/>
              <a:sym typeface="Arial"/>
            </a:endParaRPr>
          </a:p>
          <a:p>
            <a:pPr indent="0" lvl="0" marL="0" rtl="0" algn="l">
              <a:spcBef>
                <a:spcPts val="1600"/>
              </a:spcBef>
              <a:spcAft>
                <a:spcPts val="0"/>
              </a:spcAft>
              <a:buNone/>
            </a:pPr>
            <a:r>
              <a:rPr lang="en-GB" sz="1200">
                <a:solidFill>
                  <a:srgbClr val="000000"/>
                </a:solidFill>
                <a:latin typeface="Arial"/>
                <a:ea typeface="Arial"/>
                <a:cs typeface="Arial"/>
                <a:sym typeface="Arial"/>
              </a:rPr>
              <a:t>= 1/(1 + exp(0)) </a:t>
            </a:r>
            <a:endParaRPr sz="1200">
              <a:solidFill>
                <a:srgbClr val="000000"/>
              </a:solidFill>
              <a:latin typeface="Arial"/>
              <a:ea typeface="Arial"/>
              <a:cs typeface="Arial"/>
              <a:sym typeface="Arial"/>
            </a:endParaRPr>
          </a:p>
          <a:p>
            <a:pPr indent="0" lvl="0" marL="0" rtl="0" algn="l">
              <a:spcBef>
                <a:spcPts val="1600"/>
              </a:spcBef>
              <a:spcAft>
                <a:spcPts val="0"/>
              </a:spcAft>
              <a:buNone/>
            </a:pPr>
            <a:r>
              <a:rPr lang="en-GB" sz="1200">
                <a:solidFill>
                  <a:srgbClr val="000000"/>
                </a:solidFill>
                <a:latin typeface="Arial"/>
                <a:ea typeface="Arial"/>
                <a:cs typeface="Arial"/>
                <a:sym typeface="Arial"/>
              </a:rPr>
              <a:t>= 0.5. </a:t>
            </a:r>
            <a:endParaRPr sz="12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457" name="Google Shape;457;p63"/>
          <p:cNvPicPr preferRelativeResize="0"/>
          <p:nvPr/>
        </p:nvPicPr>
        <p:blipFill>
          <a:blip r:embed="rId3">
            <a:alphaModFix/>
          </a:blip>
          <a:stretch>
            <a:fillRect/>
          </a:stretch>
        </p:blipFill>
        <p:spPr>
          <a:xfrm>
            <a:off x="4042650" y="2180650"/>
            <a:ext cx="4375500" cy="2211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700">
                <a:solidFill>
                  <a:srgbClr val="000000"/>
                </a:solidFill>
                <a:latin typeface="Arial"/>
                <a:ea typeface="Arial"/>
                <a:cs typeface="Arial"/>
                <a:sym typeface="Arial"/>
              </a:rPr>
              <a:t>Discussion - Modularity</a:t>
            </a:r>
            <a:endParaRPr sz="1700"/>
          </a:p>
        </p:txBody>
      </p:sp>
      <p:sp>
        <p:nvSpPr>
          <p:cNvPr id="463" name="Google Shape;46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Modularity</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Average risk score for each feature/pair of features set to zero by subtracting mean score.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 bias term added so average predicted probability matches observed baseline rate.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Models are identifiable and modular.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Each term can be removed without biasing predictions.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Only remaining term if all are removed: Bias term predicting the observed baseline rate.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Adding terms increases model discriminativeness without altering the prior.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Important for interpretability: Negative scores decrease risk, positive scores increase risk compared to baseline.</a:t>
            </a:r>
            <a:endParaRPr sz="1100">
              <a:solidFill>
                <a:srgbClr val="000000"/>
              </a:solidFill>
              <a:latin typeface="Arial"/>
              <a:ea typeface="Arial"/>
              <a:cs typeface="Arial"/>
              <a:sym typeface="Arial"/>
            </a:endParaRPr>
          </a:p>
          <a:p>
            <a:pPr indent="0" lvl="0" marL="457200" rtl="0" algn="l">
              <a:spcBef>
                <a:spcPts val="1200"/>
              </a:spcBef>
              <a:spcAft>
                <a:spcPts val="0"/>
              </a:spcAft>
              <a:buNone/>
            </a:pPr>
            <a:r>
              <a:t/>
            </a:r>
            <a:endParaRPr b="1" sz="1100">
              <a:solidFill>
                <a:srgbClr val="000000"/>
              </a:solidFill>
              <a:latin typeface="Arial"/>
              <a:ea typeface="Arial"/>
              <a:cs typeface="Arial"/>
              <a:sym typeface="Arial"/>
            </a:endParaRPr>
          </a:p>
          <a:p>
            <a:pPr indent="0" lvl="0" marL="457200" rtl="0" algn="l">
              <a:spcBef>
                <a:spcPts val="1200"/>
              </a:spcBef>
              <a:spcAft>
                <a:spcPts val="0"/>
              </a:spcAft>
              <a:buNone/>
            </a:pPr>
            <a:r>
              <a:t/>
            </a:r>
            <a:endParaRPr b="1"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GB" sz="1700">
                <a:solidFill>
                  <a:srgbClr val="000000"/>
                </a:solidFill>
                <a:latin typeface="Arial"/>
                <a:ea typeface="Arial"/>
                <a:cs typeface="Arial"/>
                <a:sym typeface="Arial"/>
              </a:rPr>
              <a:t>Discussion - Sorting Terms by Importance</a:t>
            </a:r>
            <a:endParaRPr sz="1700">
              <a:solidFill>
                <a:srgbClr val="000000"/>
              </a:solidFill>
              <a:latin typeface="Arial"/>
              <a:ea typeface="Arial"/>
              <a:cs typeface="Arial"/>
              <a:sym typeface="Arial"/>
            </a:endParaRPr>
          </a:p>
          <a:p>
            <a:pPr indent="0" lvl="0" marL="0" rtl="0" algn="l">
              <a:spcBef>
                <a:spcPts val="400"/>
              </a:spcBef>
              <a:spcAft>
                <a:spcPts val="0"/>
              </a:spcAft>
              <a:buNone/>
            </a:pPr>
            <a:r>
              <a:t/>
            </a:r>
            <a:endParaRPr sz="1700"/>
          </a:p>
        </p:txBody>
      </p:sp>
      <p:sp>
        <p:nvSpPr>
          <p:cNvPr id="469" name="Google Shape;469;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Sorting Terms by Importance</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For fewer than 50 terms, show in familiar logical groupings.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For many terms, sort by importance (drop in AUC, term skill, maximum contribution).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Sorting helps identify key patient characteristics quickly.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Example: 30-day readmission model with over 4000 terms, relevant terms for each patient are often less than 100.</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Importance for single patient: Sort terms by impact on risk, aiding expert understanding.</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Discussion - Feature Shaping vs. Expert Discretization</a:t>
            </a:r>
            <a:endParaRPr sz="1700"/>
          </a:p>
        </p:txBody>
      </p:sp>
      <p:sp>
        <p:nvSpPr>
          <p:cNvPr id="475" name="Google Shape;47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Feature Shaping vs. Expert Discretization</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Cost-Effective HealthCare - CEHC pneumonia study used logistic regression with expert-defined boolean variables.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Example intervals for age: 18-39, 40-54, etc.</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GA2M model with continuous features had higher accuracy (AUC drop of 0.01 with discretized features).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GA2M’s accuracy due to better shaping of continuous features.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idx="1" type="body"/>
          </p:nvPr>
        </p:nvSpPr>
        <p:spPr>
          <a:xfrm>
            <a:off x="729450" y="1438575"/>
            <a:ext cx="7688700" cy="29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1600"/>
              </a:spcBef>
              <a:spcAft>
                <a:spcPts val="0"/>
              </a:spcAft>
              <a:buNone/>
            </a:pPr>
            <a:r>
              <a:t/>
            </a:r>
            <a:endParaRPr b="1" sz="1800"/>
          </a:p>
          <a:p>
            <a:pPr indent="0" lvl="0" marL="0" rtl="0" algn="ctr">
              <a:spcBef>
                <a:spcPts val="1600"/>
              </a:spcBef>
              <a:spcAft>
                <a:spcPts val="1600"/>
              </a:spcAft>
              <a:buNone/>
            </a:pPr>
            <a:r>
              <a:rPr b="1" lang="en-GB" sz="1800"/>
              <a:t>GLM</a:t>
            </a:r>
            <a:endParaRPr b="1" sz="1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Discussion - Deep Dive: Risk as a Function of Age</a:t>
            </a:r>
            <a:endParaRPr sz="1700"/>
          </a:p>
        </p:txBody>
      </p:sp>
      <p:sp>
        <p:nvSpPr>
          <p:cNvPr id="481" name="Google Shape;481;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Risk as a Function of Age</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Age critical in pneumonia models, less so in 30-day readmission.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Pneumonia model: Risk low and constant from 18-50, rises from 50-66, then quickly from 66-90, levels off above 90.</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Detailed risk profiles, jumps at specific ages (e.g., 67, 86).</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Readmission model: Little effect on risk between 2-50, rises slowly from 50-80, slight increase above</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400">
                <a:solidFill>
                  <a:srgbClr val="000000"/>
                </a:solidFill>
              </a:rPr>
              <a:t>Figure 3: Risk as a function of Age for the Pneumonia and 30-day Readmission problems. </a:t>
            </a:r>
            <a:endParaRPr sz="3100"/>
          </a:p>
        </p:txBody>
      </p:sp>
      <p:sp>
        <p:nvSpPr>
          <p:cNvPr id="487" name="Google Shape;48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8" name="Google Shape;488;p68"/>
          <p:cNvPicPr preferRelativeResize="0"/>
          <p:nvPr/>
        </p:nvPicPr>
        <p:blipFill>
          <a:blip r:embed="rId3">
            <a:alphaModFix/>
          </a:blip>
          <a:stretch>
            <a:fillRect/>
          </a:stretch>
        </p:blipFill>
        <p:spPr>
          <a:xfrm>
            <a:off x="183650" y="2016050"/>
            <a:ext cx="3131751" cy="2386726"/>
          </a:xfrm>
          <a:prstGeom prst="rect">
            <a:avLst/>
          </a:prstGeom>
          <a:noFill/>
          <a:ln>
            <a:noFill/>
          </a:ln>
        </p:spPr>
      </p:pic>
      <p:sp>
        <p:nvSpPr>
          <p:cNvPr id="489" name="Google Shape;489;p68"/>
          <p:cNvSpPr txBox="1"/>
          <p:nvPr/>
        </p:nvSpPr>
        <p:spPr>
          <a:xfrm>
            <a:off x="1239625" y="-9250"/>
            <a:ext cx="5328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490" name="Google Shape;490;p68"/>
          <p:cNvPicPr preferRelativeResize="0"/>
          <p:nvPr/>
        </p:nvPicPr>
        <p:blipFill>
          <a:blip r:embed="rId4">
            <a:alphaModFix/>
          </a:blip>
          <a:stretch>
            <a:fillRect/>
          </a:stretch>
        </p:blipFill>
        <p:spPr>
          <a:xfrm>
            <a:off x="3149319" y="2047450"/>
            <a:ext cx="2845357" cy="2323925"/>
          </a:xfrm>
          <a:prstGeom prst="rect">
            <a:avLst/>
          </a:prstGeom>
          <a:noFill/>
          <a:ln>
            <a:noFill/>
          </a:ln>
        </p:spPr>
      </p:pic>
      <p:pic>
        <p:nvPicPr>
          <p:cNvPr id="491" name="Google Shape;491;p68"/>
          <p:cNvPicPr preferRelativeResize="0"/>
          <p:nvPr/>
        </p:nvPicPr>
        <p:blipFill>
          <a:blip r:embed="rId5">
            <a:alphaModFix/>
          </a:blip>
          <a:stretch>
            <a:fillRect/>
          </a:stretch>
        </p:blipFill>
        <p:spPr>
          <a:xfrm>
            <a:off x="5795025" y="2078875"/>
            <a:ext cx="3221574" cy="19730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Discussion - Deep Dive: Risk as a Function of Age (continued)</a:t>
            </a:r>
            <a:endParaRPr sz="1700"/>
          </a:p>
        </p:txBody>
      </p:sp>
      <p:sp>
        <p:nvSpPr>
          <p:cNvPr id="497" name="Google Shape;497;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Detailed Analysis of Age in Models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Pneumonia Model (Figure 3(a))</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Risk profile shows:</a:t>
            </a:r>
            <a:endParaRPr>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Constant low risk from 18-50.</a:t>
            </a:r>
            <a:endParaRPr>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Slow rise from 50-66.</a:t>
            </a:r>
            <a:endParaRPr>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Rapid increase from 66-90.</a:t>
            </a:r>
            <a:endParaRPr>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Leveling off at very high risk above 90.</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Notable jumps in risk at ages 67 and 86.</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Possible reasons for jumps discussed: retirement age effects, healthcare access, or model artifact.</a:t>
            </a:r>
            <a:endParaRPr>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700">
                <a:solidFill>
                  <a:srgbClr val="000000"/>
                </a:solidFill>
                <a:latin typeface="Arial"/>
                <a:ea typeface="Arial"/>
                <a:cs typeface="Arial"/>
                <a:sym typeface="Arial"/>
              </a:rPr>
              <a:t>30-Day Readmission Model (Figure 3(b))</a:t>
            </a:r>
            <a:r>
              <a:rPr b="0" lang="en-GB" sz="1700">
                <a:solidFill>
                  <a:srgbClr val="000000"/>
                </a:solidFill>
                <a:latin typeface="Arial"/>
                <a:ea typeface="Arial"/>
                <a:cs typeface="Arial"/>
                <a:sym typeface="Arial"/>
              </a:rPr>
              <a:t>:</a:t>
            </a:r>
            <a:endParaRPr sz="1700"/>
          </a:p>
        </p:txBody>
      </p:sp>
      <p:sp>
        <p:nvSpPr>
          <p:cNvPr id="503" name="Google Shape;503;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Age less influential compared to pneumonia.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Little impact on readmission risk between 2-50.</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Slow rise from 50-80, slight increase above 80.</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Larger positive impact on risk seen at age 90 and above.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Infants age 0-2 months show decreased risk of readmission.</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Discussion - Shaping with Splines</a:t>
            </a:r>
            <a:endParaRPr sz="1700"/>
          </a:p>
        </p:txBody>
      </p:sp>
      <p:sp>
        <p:nvSpPr>
          <p:cNvPr id="509" name="Google Shape;509;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a:solidFill>
                  <a:srgbClr val="000000"/>
                </a:solidFill>
                <a:latin typeface="Arial"/>
                <a:ea typeface="Arial"/>
                <a:cs typeface="Arial"/>
                <a:sym typeface="Arial"/>
              </a:rPr>
              <a:t>Shaping with Splines</a:t>
            </a:r>
            <a:endParaRPr b="1">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Generalized Additive Models (GAMs)</a:t>
            </a:r>
            <a:r>
              <a:rPr lang="en-GB" sz="1100">
                <a:solidFill>
                  <a:srgbClr val="000000"/>
                </a:solidFill>
                <a:latin typeface="Arial"/>
                <a:ea typeface="Arial"/>
                <a:cs typeface="Arial"/>
                <a:sym typeface="Arial"/>
              </a:rPr>
              <a:t> often use splines.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Splines allow control over regularization, error bars, and capture basic trends.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Comparison with GA2M models:</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GA2M captures more detail and structure.</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Higher accuracy in risk prediction compared to spline models.</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Example terms: Age, pH, temperature (Figure 4).</a:t>
            </a:r>
            <a:endParaRPr>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Discussion - Shaping with Splines</a:t>
            </a:r>
            <a:endParaRPr/>
          </a:p>
        </p:txBody>
      </p:sp>
      <p:sp>
        <p:nvSpPr>
          <p:cNvPr id="515" name="Google Shape;515;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700"/>
          </a:p>
        </p:txBody>
      </p:sp>
      <p:pic>
        <p:nvPicPr>
          <p:cNvPr id="516" name="Google Shape;516;p72"/>
          <p:cNvPicPr preferRelativeResize="0"/>
          <p:nvPr/>
        </p:nvPicPr>
        <p:blipFill>
          <a:blip r:embed="rId3">
            <a:alphaModFix/>
          </a:blip>
          <a:stretch>
            <a:fillRect/>
          </a:stretch>
        </p:blipFill>
        <p:spPr>
          <a:xfrm>
            <a:off x="825009" y="2078875"/>
            <a:ext cx="6526340" cy="2261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Discussion - Shaping with Splines</a:t>
            </a:r>
            <a:endParaRPr/>
          </a:p>
        </p:txBody>
      </p:sp>
      <p:sp>
        <p:nvSpPr>
          <p:cNvPr id="522" name="Google Shape;522;p73"/>
          <p:cNvSpPr txBox="1"/>
          <p:nvPr>
            <p:ph idx="1" type="body"/>
          </p:nvPr>
        </p:nvSpPr>
        <p:spPr>
          <a:xfrm>
            <a:off x="729450" y="1853850"/>
            <a:ext cx="7688700" cy="2753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rgbClr val="000000"/>
                </a:solidFill>
                <a:latin typeface="Arial"/>
                <a:ea typeface="Arial"/>
                <a:cs typeface="Arial"/>
                <a:sym typeface="Arial"/>
              </a:rPr>
              <a:t>Comparison of Spline GAM and GA²M on Pneumonia Data</a:t>
            </a:r>
            <a:endParaRPr b="1" sz="1000">
              <a:solidFill>
                <a:srgbClr val="000000"/>
              </a:solidFill>
              <a:latin typeface="Arial"/>
              <a:ea typeface="Arial"/>
              <a:cs typeface="Arial"/>
              <a:sym typeface="Arial"/>
            </a:endParaRPr>
          </a:p>
          <a:p>
            <a:pPr indent="-279400" lvl="0" marL="457200" rtl="0" algn="l">
              <a:spcBef>
                <a:spcPts val="1200"/>
              </a:spcBef>
              <a:spcAft>
                <a:spcPts val="0"/>
              </a:spcAft>
              <a:buClr>
                <a:srgbClr val="000000"/>
              </a:buClr>
              <a:buSzPts val="800"/>
              <a:buFont typeface="Arial"/>
              <a:buChar char="●"/>
            </a:pPr>
            <a:r>
              <a:rPr b="1" lang="en-GB" sz="800">
                <a:solidFill>
                  <a:srgbClr val="000000"/>
                </a:solidFill>
                <a:latin typeface="Arial"/>
                <a:ea typeface="Arial"/>
                <a:cs typeface="Arial"/>
                <a:sym typeface="Arial"/>
              </a:rPr>
              <a:t>Spline GAM Model:</a:t>
            </a:r>
            <a:endParaRPr b="1"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b="1" lang="en-GB" sz="800">
                <a:solidFill>
                  <a:srgbClr val="000000"/>
                </a:solidFill>
                <a:latin typeface="Arial"/>
                <a:ea typeface="Arial"/>
                <a:cs typeface="Arial"/>
                <a:sym typeface="Arial"/>
              </a:rPr>
              <a:t>Terms:</a:t>
            </a:r>
            <a:r>
              <a:rPr lang="en-GB" sz="800">
                <a:solidFill>
                  <a:srgbClr val="000000"/>
                </a:solidFill>
                <a:latin typeface="Arial"/>
                <a:ea typeface="Arial"/>
                <a:cs typeface="Arial"/>
                <a:sym typeface="Arial"/>
              </a:rPr>
              <a:t> Age, pH, Temperature</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b="1" lang="en-GB" sz="800">
                <a:solidFill>
                  <a:srgbClr val="000000"/>
                </a:solidFill>
                <a:latin typeface="Arial"/>
                <a:ea typeface="Arial"/>
                <a:cs typeface="Arial"/>
                <a:sym typeface="Arial"/>
              </a:rPr>
              <a:t>Trends Captured:</a:t>
            </a:r>
            <a:endParaRPr b="1"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lang="en-GB" sz="800">
                <a:solidFill>
                  <a:srgbClr val="000000"/>
                </a:solidFill>
                <a:latin typeface="Arial"/>
                <a:ea typeface="Arial"/>
                <a:cs typeface="Arial"/>
                <a:sym typeface="Arial"/>
              </a:rPr>
              <a:t>Age: Risk increases with age.</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lang="en-GB" sz="800">
                <a:solidFill>
                  <a:srgbClr val="000000"/>
                </a:solidFill>
                <a:latin typeface="Arial"/>
                <a:ea typeface="Arial"/>
                <a:cs typeface="Arial"/>
                <a:sym typeface="Arial"/>
              </a:rPr>
              <a:t>pH: Risk is lowest around 7.6.</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lang="en-GB" sz="800">
                <a:solidFill>
                  <a:srgbClr val="000000"/>
                </a:solidFill>
                <a:latin typeface="Arial"/>
                <a:ea typeface="Arial"/>
                <a:cs typeface="Arial"/>
                <a:sym typeface="Arial"/>
              </a:rPr>
              <a:t>Temperature: Fever risk rises above 40°C.</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b="1" lang="en-GB" sz="800">
                <a:solidFill>
                  <a:srgbClr val="000000"/>
                </a:solidFill>
                <a:latin typeface="Arial"/>
                <a:ea typeface="Arial"/>
                <a:cs typeface="Arial"/>
                <a:sym typeface="Arial"/>
              </a:rPr>
              <a:t>Limitations:</a:t>
            </a:r>
            <a:endParaRPr b="1"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lang="en-GB" sz="800">
                <a:solidFill>
                  <a:srgbClr val="000000"/>
                </a:solidFill>
                <a:latin typeface="Arial"/>
                <a:ea typeface="Arial"/>
                <a:cs typeface="Arial"/>
                <a:sym typeface="Arial"/>
              </a:rPr>
              <a:t>Misses nuanced details.</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lang="en-GB" sz="800">
                <a:solidFill>
                  <a:srgbClr val="000000"/>
                </a:solidFill>
                <a:latin typeface="Arial"/>
                <a:ea typeface="Arial"/>
                <a:cs typeface="Arial"/>
                <a:sym typeface="Arial"/>
              </a:rPr>
              <a:t>May not properly model temperature in the normal range (36°C-38°C).</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lang="en-GB" sz="800">
                <a:solidFill>
                  <a:srgbClr val="000000"/>
                </a:solidFill>
                <a:latin typeface="Arial"/>
                <a:ea typeface="Arial"/>
                <a:cs typeface="Arial"/>
                <a:sym typeface="Arial"/>
              </a:rPr>
              <a:t>Accuracy closer to logistic regression.</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b="1" lang="en-GB" sz="800">
                <a:solidFill>
                  <a:srgbClr val="000000"/>
                </a:solidFill>
                <a:latin typeface="Arial"/>
                <a:ea typeface="Arial"/>
                <a:cs typeface="Arial"/>
                <a:sym typeface="Arial"/>
              </a:rPr>
              <a:t>GA²M Model:</a:t>
            </a:r>
            <a:endParaRPr b="1"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b="1" lang="en-GB" sz="800">
                <a:solidFill>
                  <a:srgbClr val="000000"/>
                </a:solidFill>
                <a:latin typeface="Arial"/>
                <a:ea typeface="Arial"/>
                <a:cs typeface="Arial"/>
                <a:sym typeface="Arial"/>
              </a:rPr>
              <a:t>Benefits: </a:t>
            </a:r>
            <a:r>
              <a:rPr lang="en-GB" sz="800">
                <a:solidFill>
                  <a:srgbClr val="000000"/>
                </a:solidFill>
                <a:latin typeface="Arial"/>
                <a:ea typeface="Arial"/>
                <a:cs typeface="Arial"/>
                <a:sym typeface="Arial"/>
              </a:rPr>
              <a:t>More nuanced model for age.</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lang="en-GB" sz="800">
                <a:solidFill>
                  <a:srgbClr val="000000"/>
                </a:solidFill>
                <a:latin typeface="Arial"/>
                <a:ea typeface="Arial"/>
                <a:cs typeface="Arial"/>
                <a:sym typeface="Arial"/>
              </a:rPr>
              <a:t>Captures additional detail.</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lang="en-GB" sz="800">
                <a:solidFill>
                  <a:srgbClr val="000000"/>
                </a:solidFill>
                <a:latin typeface="Arial"/>
                <a:ea typeface="Arial"/>
                <a:cs typeface="Arial"/>
                <a:sym typeface="Arial"/>
              </a:rPr>
              <a:t>Increased accuracy reflects genuine structure in data.</a:t>
            </a:r>
            <a:endParaRPr sz="800">
              <a:solidFill>
                <a:srgbClr val="000000"/>
              </a:solidFill>
              <a:latin typeface="Arial"/>
              <a:ea typeface="Arial"/>
              <a:cs typeface="Arial"/>
              <a:sym typeface="Arial"/>
            </a:endParaRPr>
          </a:p>
          <a:p>
            <a:pPr indent="-279400" lvl="0" marL="457200" rtl="0" algn="l">
              <a:spcBef>
                <a:spcPts val="0"/>
              </a:spcBef>
              <a:spcAft>
                <a:spcPts val="0"/>
              </a:spcAft>
              <a:buClr>
                <a:srgbClr val="000000"/>
              </a:buClr>
              <a:buSzPts val="800"/>
              <a:buFont typeface="Arial"/>
              <a:buChar char="●"/>
            </a:pPr>
            <a:r>
              <a:rPr b="1" lang="en-GB" sz="800">
                <a:solidFill>
                  <a:srgbClr val="000000"/>
                </a:solidFill>
                <a:latin typeface="Arial"/>
                <a:ea typeface="Arial"/>
                <a:cs typeface="Arial"/>
                <a:sym typeface="Arial"/>
              </a:rPr>
              <a:t>Conclusion:</a:t>
            </a:r>
            <a:r>
              <a:rPr lang="en-GB" sz="800">
                <a:solidFill>
                  <a:srgbClr val="000000"/>
                </a:solidFill>
                <a:latin typeface="Arial"/>
                <a:ea typeface="Arial"/>
                <a:cs typeface="Arial"/>
                <a:sym typeface="Arial"/>
              </a:rPr>
              <a:t> GA²M captures more detailed relationships, resulting in higher accuracy compared to spline GAM</a:t>
            </a:r>
            <a:endParaRPr sz="800">
              <a:solidFill>
                <a:srgbClr val="000000"/>
              </a:solidFill>
              <a:latin typeface="Arial"/>
              <a:ea typeface="Arial"/>
              <a:cs typeface="Arial"/>
              <a:sym typeface="Arial"/>
            </a:endParaRPr>
          </a:p>
          <a:p>
            <a:pPr indent="0" lvl="0" marL="0" rtl="0" algn="l">
              <a:spcBef>
                <a:spcPts val="1200"/>
              </a:spcBef>
              <a:spcAft>
                <a:spcPts val="0"/>
              </a:spcAft>
              <a:buNone/>
            </a:pPr>
            <a:r>
              <a:t/>
            </a:r>
            <a:endParaRPr sz="1000"/>
          </a:p>
          <a:p>
            <a:pPr indent="0" lvl="0" marL="0" rtl="0" algn="l">
              <a:spcBef>
                <a:spcPts val="1600"/>
              </a:spcBef>
              <a:spcAft>
                <a:spcPts val="1600"/>
              </a:spcAft>
              <a:buNone/>
            </a:pPr>
            <a:r>
              <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Discussion - Correlation Does Not Imply Causation</a:t>
            </a:r>
            <a:endParaRPr sz="1700"/>
          </a:p>
        </p:txBody>
      </p:sp>
      <p:sp>
        <p:nvSpPr>
          <p:cNvPr id="528" name="Google Shape;528;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Correlation Does Not Imply Causation</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Models are based on correlation, not causation.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Changes in features can alter model terms.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Interpretation challenges:</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Overfitting.</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Correlation with other variables.</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Interactions with unmeasured variables.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Discussion - Correlation Does Not Imply Causation</a:t>
            </a:r>
            <a:endParaRPr sz="1700"/>
          </a:p>
          <a:p>
            <a:pPr indent="0" lvl="0" marL="0" rtl="0" algn="l">
              <a:spcBef>
                <a:spcPts val="0"/>
              </a:spcBef>
              <a:spcAft>
                <a:spcPts val="0"/>
              </a:spcAft>
              <a:buNone/>
            </a:pPr>
            <a:r>
              <a:t/>
            </a:r>
            <a:endParaRPr/>
          </a:p>
        </p:txBody>
      </p:sp>
      <p:sp>
        <p:nvSpPr>
          <p:cNvPr id="534" name="Google Shape;534;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Need for cautious interpretation:</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Detailed shape plots raise questions.</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Clear distinction between correlation and causation needed.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Future directions: automate analysis, add causal inference.</a:t>
            </a:r>
            <a:endParaRPr>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GB" sz="1800">
                <a:solidFill>
                  <a:srgbClr val="000000"/>
                </a:solidFill>
                <a:latin typeface="Arial"/>
                <a:ea typeface="Arial"/>
                <a:cs typeface="Arial"/>
                <a:sym typeface="Arial"/>
              </a:rPr>
              <a:t>Limitations of Generalized Additive Models (GAMs)</a:t>
            </a:r>
            <a:endParaRPr sz="1800"/>
          </a:p>
        </p:txBody>
      </p:sp>
      <p:sp>
        <p:nvSpPr>
          <p:cNvPr id="540" name="Google Shape;540;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Overfitting:</a:t>
            </a:r>
            <a:r>
              <a:rPr lang="en-GB" sz="1100">
                <a:solidFill>
                  <a:srgbClr val="000000"/>
                </a:solidFill>
                <a:latin typeface="Arial"/>
                <a:ea typeface="Arial"/>
                <a:cs typeface="Arial"/>
                <a:sym typeface="Arial"/>
              </a:rPr>
              <a:t> GAMs can overfit, but this can be managed with regularization.</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Sensitivity to Feature Range:</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GAMs lose predictive power with feature values outside the training set range.</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Outlier values particularly affect performance.</a:t>
            </a:r>
            <a:endParaRPr>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Predictive Power:</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For mission-critical tasks, GAMs might not be powerful enough.</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More robust black-box models may be necessary for such tasks.</a:t>
            </a:r>
            <a:endParaRPr>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313275" y="597400"/>
            <a:ext cx="8633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Generalized Linear Models (GLM) </a:t>
            </a:r>
            <a:endParaRPr/>
          </a:p>
        </p:txBody>
      </p:sp>
      <p:sp>
        <p:nvSpPr>
          <p:cNvPr id="206" name="Google Shape;206;p23"/>
          <p:cNvSpPr txBox="1"/>
          <p:nvPr>
            <p:ph idx="1" type="body"/>
          </p:nvPr>
        </p:nvSpPr>
        <p:spPr>
          <a:xfrm>
            <a:off x="313275" y="1413375"/>
            <a:ext cx="8633100" cy="35190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a:p>
            <a:pPr indent="-311150" lvl="0" marL="914400" rtl="0" algn="l">
              <a:spcBef>
                <a:spcPts val="1600"/>
              </a:spcBef>
              <a:spcAft>
                <a:spcPts val="0"/>
              </a:spcAft>
              <a:buSzPts val="1300"/>
              <a:buChar char="●"/>
            </a:pPr>
            <a:r>
              <a:rPr lang="en-GB"/>
              <a:t>Type of mathematical model used for </a:t>
            </a:r>
            <a:r>
              <a:rPr b="1" lang="en-GB"/>
              <a:t>Regression (predicting continuous outcomes) </a:t>
            </a:r>
            <a:r>
              <a:rPr lang="en-GB"/>
              <a:t> and </a:t>
            </a:r>
            <a:r>
              <a:rPr b="1" lang="en-GB"/>
              <a:t>probabilistic classification (assigning categories with associated probabilities).</a:t>
            </a:r>
            <a:endParaRPr b="1"/>
          </a:p>
          <a:p>
            <a:pPr indent="-311150" lvl="0" marL="914400" rtl="0" algn="l">
              <a:spcBef>
                <a:spcPts val="1600"/>
              </a:spcBef>
              <a:spcAft>
                <a:spcPts val="0"/>
              </a:spcAft>
              <a:buSzPts val="1300"/>
              <a:buChar char="●"/>
            </a:pPr>
            <a:r>
              <a:rPr b="1" lang="en-GB"/>
              <a:t>GLM </a:t>
            </a:r>
            <a:r>
              <a:rPr lang="en-GB"/>
              <a:t>based on rule-based feature model OR other mean Decision rules which is way for representing data patterns.  </a:t>
            </a:r>
            <a:r>
              <a:rPr b="1" lang="en-GB" sz="1200"/>
              <a:t>“Make model easy to understand”.</a:t>
            </a:r>
            <a:endParaRPr b="1" sz="1200"/>
          </a:p>
          <a:p>
            <a:pPr indent="-311150" lvl="0" marL="914400" rtl="0" algn="l">
              <a:spcBef>
                <a:spcPts val="1600"/>
              </a:spcBef>
              <a:spcAft>
                <a:spcPts val="0"/>
              </a:spcAft>
              <a:buSzPts val="1300"/>
              <a:buChar char="●"/>
            </a:pPr>
            <a:r>
              <a:rPr lang="en-GB"/>
              <a:t>Rules make model easy to interpret.</a:t>
            </a:r>
            <a:endParaRPr/>
          </a:p>
          <a:p>
            <a:pPr indent="-311150" lvl="0" marL="914400" rtl="0" algn="l">
              <a:spcBef>
                <a:spcPts val="1600"/>
              </a:spcBef>
              <a:spcAft>
                <a:spcPts val="0"/>
              </a:spcAft>
              <a:buSzPts val="1300"/>
              <a:buChar char="●"/>
            </a:pPr>
            <a:r>
              <a:rPr lang="en-GB"/>
              <a:t>GOOD at build model more accurate and simple enough to understand it.</a:t>
            </a:r>
            <a:endParaRPr/>
          </a:p>
          <a:p>
            <a:pPr indent="0" lvl="0" marL="0" rtl="0" algn="l">
              <a:spcBef>
                <a:spcPts val="1600"/>
              </a:spcBef>
              <a:spcAft>
                <a:spcPts val="1600"/>
              </a:spcAft>
              <a:buNone/>
            </a:pPr>
            <a:r>
              <a:t/>
            </a:r>
            <a:endParaRPr b="1"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Conclusions</a:t>
            </a:r>
            <a:endParaRPr sz="1700"/>
          </a:p>
        </p:txBody>
      </p:sp>
      <p:sp>
        <p:nvSpPr>
          <p:cNvPr id="546" name="Google Shape;546;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GA2Ms in Healthcare:</a:t>
            </a:r>
            <a:endParaRPr b="1" sz="1100">
              <a:solidFill>
                <a:srgbClr val="000000"/>
              </a:solidFill>
              <a:latin typeface="Arial"/>
              <a:ea typeface="Arial"/>
              <a:cs typeface="Arial"/>
              <a:sym typeface="Arial"/>
            </a:endParaRPr>
          </a:p>
          <a:p>
            <a:pPr indent="-298450" lvl="0" marL="457200" rtl="0" algn="l">
              <a:spcBef>
                <a:spcPts val="1600"/>
              </a:spcBef>
              <a:spcAft>
                <a:spcPts val="0"/>
              </a:spcAft>
              <a:buClr>
                <a:srgbClr val="000000"/>
              </a:buClr>
              <a:buSzPts val="1100"/>
              <a:buFont typeface="Arial"/>
              <a:buChar char="●"/>
            </a:pPr>
            <a:r>
              <a:rPr lang="en-GB" sz="1100">
                <a:solidFill>
                  <a:srgbClr val="000000"/>
                </a:solidFill>
                <a:latin typeface="Arial"/>
                <a:ea typeface="Arial"/>
                <a:cs typeface="Arial"/>
                <a:sym typeface="Arial"/>
              </a:rPr>
              <a:t>Achieve state-of-the-art accuracy.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Maintain intelligibility crucial for deployment.</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Pneumonia Case Study:</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Reveals patterns missed by other models.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Editable for reduced deployment risk.</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Conclusions</a:t>
            </a:r>
            <a:endParaRPr sz="1700"/>
          </a:p>
        </p:txBody>
      </p:sp>
      <p:sp>
        <p:nvSpPr>
          <p:cNvPr id="552" name="Google Shape;552;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30-Day Readmission Task:</a:t>
            </a:r>
            <a:endParaRPr b="1" sz="1100">
              <a:solidFill>
                <a:srgbClr val="000000"/>
              </a:solidFill>
              <a:latin typeface="Arial"/>
              <a:ea typeface="Arial"/>
              <a:cs typeface="Arial"/>
              <a:sym typeface="Arial"/>
            </a:endParaRPr>
          </a:p>
          <a:p>
            <a:pPr indent="-298450" lvl="0" marL="457200" rtl="0" algn="l">
              <a:spcBef>
                <a:spcPts val="1600"/>
              </a:spcBef>
              <a:spcAft>
                <a:spcPts val="0"/>
              </a:spcAft>
              <a:buClr>
                <a:srgbClr val="000000"/>
              </a:buClr>
              <a:buSzPts val="1100"/>
              <a:buFont typeface="Arial"/>
              <a:buChar char="●"/>
            </a:pPr>
            <a:r>
              <a:rPr lang="en-GB" sz="1100">
                <a:solidFill>
                  <a:srgbClr val="000000"/>
                </a:solidFill>
                <a:latin typeface="Arial"/>
                <a:ea typeface="Arial"/>
                <a:cs typeface="Arial"/>
                <a:sym typeface="Arial"/>
              </a:rPr>
              <a:t>Manageable model despite complexity (4000+ terms).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Focus on key terms for patient-specific predictions.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GB" sz="1100">
                <a:solidFill>
                  <a:srgbClr val="000000"/>
                </a:solidFill>
                <a:latin typeface="Arial"/>
                <a:ea typeface="Arial"/>
                <a:cs typeface="Arial"/>
                <a:sym typeface="Arial"/>
              </a:rPr>
              <a:t>Future Directions: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Automate analysis to validate model insights.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Integrate causal analysis for deeper understanding.</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Conclusions</a:t>
            </a:r>
            <a:endParaRPr sz="1700"/>
          </a:p>
        </p:txBody>
      </p:sp>
      <p:sp>
        <p:nvSpPr>
          <p:cNvPr id="558" name="Google Shape;558;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000000"/>
                </a:solidFill>
                <a:latin typeface="Arial"/>
                <a:ea typeface="Arial"/>
                <a:cs typeface="Arial"/>
                <a:sym typeface="Arial"/>
              </a:rPr>
              <a:t>Acknowledgments: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Contributors from University of Pittsburgh and Columbia University Medical Center.</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GB" sz="1700">
                <a:solidFill>
                  <a:srgbClr val="000000"/>
                </a:solidFill>
                <a:latin typeface="Arial"/>
                <a:ea typeface="Arial"/>
                <a:cs typeface="Arial"/>
                <a:sym typeface="Arial"/>
              </a:rPr>
              <a:t>Questions and Discussion</a:t>
            </a:r>
            <a:endParaRPr sz="1700">
              <a:solidFill>
                <a:srgbClr val="000000"/>
              </a:solidFill>
              <a:latin typeface="Arial"/>
              <a:ea typeface="Arial"/>
              <a:cs typeface="Arial"/>
              <a:sym typeface="Arial"/>
            </a:endParaRPr>
          </a:p>
          <a:p>
            <a:pPr indent="0" lvl="0" marL="0" rtl="0" algn="l">
              <a:spcBef>
                <a:spcPts val="400"/>
              </a:spcBef>
              <a:spcAft>
                <a:spcPts val="0"/>
              </a:spcAft>
              <a:buNone/>
            </a:pPr>
            <a:r>
              <a:t/>
            </a:r>
            <a:endParaRPr sz="1700"/>
          </a:p>
        </p:txBody>
      </p:sp>
      <p:sp>
        <p:nvSpPr>
          <p:cNvPr id="564" name="Google Shape;564;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en-GB"/>
              <a:t>Open floor for questions.</a:t>
            </a:r>
            <a:endParaRPr/>
          </a:p>
          <a:p>
            <a:pPr indent="-298450" lvl="0" marL="457200" rtl="0" algn="l">
              <a:spcBef>
                <a:spcPts val="0"/>
              </a:spcBef>
              <a:spcAft>
                <a:spcPts val="0"/>
              </a:spcAft>
              <a:buClr>
                <a:srgbClr val="000000"/>
              </a:buClr>
              <a:buSzPts val="1100"/>
              <a:buFont typeface="Arial"/>
              <a:buChar char="●"/>
            </a:pPr>
            <a:r>
              <a:rPr lang="en-GB"/>
              <a:t>Discuss implications for healthcare applications.</a:t>
            </a:r>
            <a:endParaRPr/>
          </a:p>
          <a:p>
            <a:pPr indent="-298450" lvl="0" marL="457200" rtl="0" algn="l">
              <a:spcBef>
                <a:spcPts val="0"/>
              </a:spcBef>
              <a:spcAft>
                <a:spcPts val="0"/>
              </a:spcAft>
              <a:buClr>
                <a:srgbClr val="000000"/>
              </a:buClr>
              <a:buSzPts val="1100"/>
              <a:buFont typeface="Arial"/>
              <a:buChar char="●"/>
            </a:pPr>
            <a:r>
              <a:rPr lang="en-GB"/>
              <a:t>Explore challenges and opportunities in model interpretability and deployment.</a:t>
            </a:r>
            <a:endParaRPr/>
          </a:p>
          <a:p>
            <a:pPr indent="0" lvl="0" marL="0" rtl="0" algn="l">
              <a:spcBef>
                <a:spcPts val="1200"/>
              </a:spcBef>
              <a:spcAft>
                <a:spcPts val="0"/>
              </a:spcAft>
              <a:buNone/>
            </a:pPr>
            <a:r>
              <a:rPr lang="en-GB"/>
              <a:t>These slides summarize the discussion on interpreting risk scores, modularity in model construction, sorting terms by importance, the impact of age on pneumonia and readmission risks, modeling with splines, and the distinction between correlation and causation. They conclude with insights into GA2Ms' potential in healthcare and future research directions</a:t>
            </a:r>
            <a:endParaRPr/>
          </a:p>
          <a:p>
            <a:pPr indent="0" lvl="0" marL="0" rtl="0" algn="l">
              <a:spcBef>
                <a:spcPts val="120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663900" y="590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Introduction</a:t>
            </a:r>
            <a:endParaRPr/>
          </a:p>
        </p:txBody>
      </p:sp>
      <p:sp>
        <p:nvSpPr>
          <p:cNvPr id="212" name="Google Shape;212;p24"/>
          <p:cNvSpPr txBox="1"/>
          <p:nvPr>
            <p:ph idx="1" type="body"/>
          </p:nvPr>
        </p:nvSpPr>
        <p:spPr>
          <a:xfrm>
            <a:off x="437125" y="1369650"/>
            <a:ext cx="8152500" cy="3482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b="1" lang="en-GB" sz="1100">
                <a:solidFill>
                  <a:srgbClr val="000000"/>
                </a:solidFill>
                <a:latin typeface="Arial"/>
                <a:ea typeface="Arial"/>
                <a:cs typeface="Arial"/>
                <a:sym typeface="Arial"/>
              </a:rPr>
              <a:t>Decision rules are crucial for interpretable models in supervised learning.</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Decision rules have been widely used as building blocks for supervised learning models due to their interpretability and ability to capture nonlinear dependences and interactions.</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we consider models that are linear combinations of decision rules, also referred to as rule ensembles, within the framework of generalized linear models (GLM).</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b="1" lang="en-GB" sz="1100">
                <a:solidFill>
                  <a:srgbClr val="000000"/>
                </a:solidFill>
                <a:latin typeface="Arial"/>
                <a:ea typeface="Arial"/>
                <a:cs typeface="Arial"/>
                <a:sym typeface="Arial"/>
              </a:rPr>
              <a:t>Rule ensembles combine decision rules within the framework of generalized linear models (GLM).</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Rule ensembles integrate multiple decision rules into a cohesive model, leveraging the structure of GLMs to maintain interpretability while improving predictive performance.</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ts val="1300"/>
              <a:buNone/>
            </a:pPr>
            <a:r>
              <a:rPr b="1" lang="en-GB" sz="1100">
                <a:solidFill>
                  <a:srgbClr val="000000"/>
                </a:solidFill>
                <a:latin typeface="Arial"/>
                <a:ea typeface="Arial"/>
                <a:cs typeface="Arial"/>
                <a:sym typeface="Arial"/>
              </a:rPr>
              <a:t>This approach trades off prediction accuracy and rule set complexity.</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The goal is to find a balance between making accurate predictions and keeping the model simple enough to be easily interpretable.</a:t>
            </a:r>
            <a:endParaRPr sz="1100">
              <a:solidFill>
                <a:srgbClr val="000000"/>
              </a:solidFill>
              <a:latin typeface="Arial"/>
              <a:ea typeface="Arial"/>
              <a:cs typeface="Arial"/>
              <a:sym typeface="Arial"/>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480325" y="563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a:t>
            </a:r>
            <a:endParaRPr/>
          </a:p>
        </p:txBody>
      </p:sp>
      <p:sp>
        <p:nvSpPr>
          <p:cNvPr id="218" name="Google Shape;218;p25"/>
          <p:cNvSpPr txBox="1"/>
          <p:nvPr>
            <p:ph idx="1" type="body"/>
          </p:nvPr>
        </p:nvSpPr>
        <p:spPr>
          <a:xfrm>
            <a:off x="480325" y="1532375"/>
            <a:ext cx="8110800" cy="282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a:p>
          <a:p>
            <a:pPr indent="0" lvl="0" marL="0" rtl="0" algn="ctr">
              <a:spcBef>
                <a:spcPts val="1600"/>
              </a:spcBef>
              <a:spcAft>
                <a:spcPts val="0"/>
              </a:spcAft>
              <a:buNone/>
            </a:pPr>
            <a:r>
              <a:t/>
            </a:r>
            <a:endParaRPr b="1"/>
          </a:p>
          <a:p>
            <a:pPr indent="0" lvl="0" marL="0" rtl="0" algn="ctr">
              <a:spcBef>
                <a:spcPts val="1600"/>
              </a:spcBef>
              <a:spcAft>
                <a:spcPts val="0"/>
              </a:spcAft>
              <a:buNone/>
            </a:pPr>
            <a:r>
              <a:rPr b="1" lang="en-GB"/>
              <a:t>Our problem is formulation trades off predictive accuracy against the complexity of the rule ensemble, measured in terms of the number of rules as well as their lengths.</a:t>
            </a:r>
            <a:endParaRPr b="1"/>
          </a:p>
          <a:p>
            <a:pPr indent="0" lvl="0" marL="0" rtl="0" algn="ctr">
              <a:spcBef>
                <a:spcPts val="1800"/>
              </a:spcBef>
              <a:spcAft>
                <a:spcPts val="0"/>
              </a:spcAft>
              <a:buNone/>
            </a:pPr>
            <a:r>
              <a:rPr b="1" lang="en-GB"/>
              <a:t>The main challenge in learning rule-based models is due to the exponential size of the space of rules, corresponding to all possible conjunctions of the input features.</a:t>
            </a:r>
            <a:endParaRPr b="1"/>
          </a:p>
          <a:p>
            <a:pPr indent="0" lvl="0" marL="0" rtl="0" algn="ctr">
              <a:spcBef>
                <a:spcPts val="1800"/>
              </a:spcBef>
              <a:spcAft>
                <a:spcPts val="1600"/>
              </a:spcAft>
              <a:buNone/>
            </a:pPr>
            <a:r>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554600" y="597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find best set of rules for model.</a:t>
            </a:r>
            <a:endParaRPr/>
          </a:p>
        </p:txBody>
      </p:sp>
      <p:sp>
        <p:nvSpPr>
          <p:cNvPr id="224" name="Google Shape;224;p26"/>
          <p:cNvSpPr txBox="1"/>
          <p:nvPr>
            <p:ph idx="1" type="body"/>
          </p:nvPr>
        </p:nvSpPr>
        <p:spPr>
          <a:xfrm>
            <a:off x="393400" y="1340525"/>
            <a:ext cx="8538600" cy="3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p>
          <a:p>
            <a:pPr indent="-304800" lvl="0" marL="457200" rtl="0" algn="l">
              <a:spcBef>
                <a:spcPts val="1600"/>
              </a:spcBef>
              <a:spcAft>
                <a:spcPts val="0"/>
              </a:spcAft>
              <a:buSzPts val="1200"/>
              <a:buChar char="●"/>
            </a:pPr>
            <a:r>
              <a:rPr b="1" lang="en-GB" sz="1200"/>
              <a:t>To make balancing accuracy and complexity: </a:t>
            </a:r>
            <a:endParaRPr b="1" sz="1200"/>
          </a:p>
          <a:p>
            <a:pPr indent="-304800" lvl="0" marL="457200" rtl="0" algn="l">
              <a:spcBef>
                <a:spcPts val="0"/>
              </a:spcBef>
              <a:spcAft>
                <a:spcPts val="0"/>
              </a:spcAft>
              <a:buSzPts val="1200"/>
              <a:buChar char="●"/>
            </a:pPr>
            <a:r>
              <a:rPr b="1" lang="en-GB" sz="1200"/>
              <a:t>So we will use the technique of column generation (CG)</a:t>
            </a:r>
            <a:r>
              <a:rPr lang="en-GB" sz="1200"/>
              <a:t>:</a:t>
            </a:r>
            <a:endParaRPr sz="1200"/>
          </a:p>
          <a:p>
            <a:pPr indent="0" lvl="0" marL="914400" rtl="0" algn="l">
              <a:spcBef>
                <a:spcPts val="1600"/>
              </a:spcBef>
              <a:spcAft>
                <a:spcPts val="0"/>
              </a:spcAft>
              <a:buNone/>
            </a:pPr>
            <a:r>
              <a:rPr lang="en-GB" sz="1200"/>
              <a:t>is used to intelligently search the space of rules and produce useful ones as needed, as opposed to using a large. </a:t>
            </a:r>
            <a:r>
              <a:rPr lang="en-GB" sz="1200"/>
              <a:t>trying out every possible combination of rules (which would take forever).</a:t>
            </a:r>
            <a:endParaRPr sz="1200"/>
          </a:p>
          <a:p>
            <a:pPr indent="-304800" lvl="0" marL="457200" rtl="0" algn="l">
              <a:spcBef>
                <a:spcPts val="1600"/>
              </a:spcBef>
              <a:spcAft>
                <a:spcPts val="0"/>
              </a:spcAft>
              <a:buSzPts val="1200"/>
              <a:buChar char="●"/>
            </a:pPr>
            <a:r>
              <a:rPr b="1" lang="en-GB" sz="1200"/>
              <a:t>CG</a:t>
            </a:r>
            <a:r>
              <a:rPr lang="en-GB" sz="1200"/>
              <a:t> is used to avoid  the need to generate a huge number of potential rules or trying out rules one by one.</a:t>
            </a:r>
            <a:endParaRPr sz="1200"/>
          </a:p>
          <a:p>
            <a:pPr indent="-304800" lvl="0" marL="457200" rtl="0" algn="l">
              <a:spcBef>
                <a:spcPts val="1600"/>
              </a:spcBef>
              <a:spcAft>
                <a:spcPts val="0"/>
              </a:spcAft>
              <a:buSzPts val="1200"/>
              <a:buChar char="●"/>
            </a:pPr>
            <a:r>
              <a:rPr lang="en-GB" sz="1200"/>
              <a:t>Solve problem of find the best set of rules using </a:t>
            </a:r>
            <a:r>
              <a:rPr b="1" lang="en-GB" sz="1200"/>
              <a:t>integer programming (a type of optimization problem)</a:t>
            </a:r>
            <a:r>
              <a:rPr lang="en-GB" sz="1200"/>
              <a:t> or </a:t>
            </a:r>
            <a:r>
              <a:rPr b="1" lang="en-GB" sz="1200"/>
              <a:t>a heuristic (a rule of thumb or shortcut that usually gives a good answer).</a:t>
            </a:r>
            <a:endParaRPr b="1" sz="1200"/>
          </a:p>
          <a:p>
            <a:pPr indent="0" lvl="0" marL="0" rtl="0" algn="l">
              <a:spcBef>
                <a:spcPts val="1600"/>
              </a:spcBef>
              <a:spcAft>
                <a:spcPts val="1600"/>
              </a:spcAft>
              <a:buNone/>
            </a:pPr>
            <a:r>
              <a:t/>
            </a:r>
            <a:endParaRPr b="1" sz="12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